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1" r:id="rId8"/>
    <p:sldId id="262" r:id="rId9"/>
    <p:sldId id="278" r:id="rId10"/>
    <p:sldId id="263" r:id="rId11"/>
    <p:sldId id="279" r:id="rId12"/>
    <p:sldId id="280" r:id="rId13"/>
    <p:sldId id="281" r:id="rId14"/>
    <p:sldId id="28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86432" autoAdjust="0"/>
  </p:normalViewPr>
  <p:slideViewPr>
    <p:cSldViewPr snapToGrid="0">
      <p:cViewPr varScale="1">
        <p:scale>
          <a:sx n="76" d="100"/>
          <a:sy n="76" d="100"/>
        </p:scale>
        <p:origin x="108" y="14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ty.club/lists/g/group-portrait-of-elementary-school-kids-in-school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54" y="946759"/>
            <a:ext cx="6398086" cy="2977541"/>
          </a:xfrm>
        </p:spPr>
        <p:txBody>
          <a:bodyPr/>
          <a:lstStyle/>
          <a:p>
            <a:r>
              <a:rPr lang="en-US" sz="2800" dirty="0"/>
              <a:t>EPS Overview of Social, Emotional, Mental Health, trauma and Special Needs</a:t>
            </a: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34D36-F4FC-0D88-AF6F-22B54F54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957" y="95250"/>
            <a:ext cx="528488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9D780-4AD5-9DE1-6CBA-049244E7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02" y="0"/>
            <a:ext cx="4901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397" y="2505319"/>
            <a:ext cx="5148672" cy="1239514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May 21, 20XX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B2A03-6E54-FEEE-6F16-9EFA925B6F45}"/>
              </a:ext>
            </a:extLst>
          </p:cNvPr>
          <p:cNvSpPr txBox="1"/>
          <p:nvPr/>
        </p:nvSpPr>
        <p:spPr>
          <a:xfrm>
            <a:off x="683950" y="1036740"/>
            <a:ext cx="541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>
                    <a:lumMod val="10000"/>
                    <a:lumOff val="90000"/>
                  </a:schemeClr>
                </a:solidFill>
                <a:latin typeface="Berlin Sans FB Demi" panose="020E0802020502020306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22" y="1829810"/>
            <a:ext cx="5211537" cy="765178"/>
          </a:xfrm>
        </p:spPr>
        <p:txBody>
          <a:bodyPr/>
          <a:lstStyle/>
          <a:p>
            <a:r>
              <a:rPr lang="en-US" dirty="0"/>
              <a:t>About Enfield Public Schools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561" y="2816130"/>
            <a:ext cx="7591180" cy="37827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4,800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 K @ Stowe – Head Start, Integrated Pre K and PK 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Primary K-2 Schools – Henry Barnard, </a:t>
            </a:r>
            <a:r>
              <a:rPr lang="en-US" dirty="0" err="1"/>
              <a:t>Hazardville</a:t>
            </a:r>
            <a:r>
              <a:rPr lang="en-US" dirty="0"/>
              <a:t> Memorial and Enfield Street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Intermediate 3-5 Schools – Prudence Crandall, Eli Whitney and Parkman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JFK Middle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Enfield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Eagle Academy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Enfield Transitional Learning Academy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9AB2282-7CC6-0684-0A10-52A6A759EB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40" r="16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06" y="394556"/>
            <a:ext cx="6733309" cy="667498"/>
          </a:xfrm>
        </p:spPr>
        <p:txBody>
          <a:bodyPr/>
          <a:lstStyle/>
          <a:p>
            <a:r>
              <a:rPr lang="en-US" sz="2000" dirty="0"/>
              <a:t>Demographics 2022-2023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6EB92-9EDC-36E0-EBDB-B2B60CB6E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0189" y="1353781"/>
            <a:ext cx="8441157" cy="5008653"/>
          </a:xfrm>
        </p:spPr>
        <p:txBody>
          <a:bodyPr/>
          <a:lstStyle/>
          <a:p>
            <a:r>
              <a:rPr lang="en-US" dirty="0"/>
              <a:t>October 1, 2022 Enrollment </a:t>
            </a:r>
          </a:p>
          <a:p>
            <a:r>
              <a:rPr lang="en-US" dirty="0"/>
              <a:t>                                                                                             District Count                                          Percent of Total (%) </a:t>
            </a:r>
          </a:p>
          <a:p>
            <a:r>
              <a:rPr lang="en-US" dirty="0"/>
              <a:t>Female                                                                                       2,362                                                           48.1 </a:t>
            </a:r>
          </a:p>
          <a:p>
            <a:r>
              <a:rPr lang="en-US" dirty="0"/>
              <a:t> Male                                                                                          2,542                                                            51.7  </a:t>
            </a:r>
          </a:p>
          <a:p>
            <a:r>
              <a:rPr lang="en-US" dirty="0"/>
              <a:t>Non-Binary                                                                                    9                                                                 0.2</a:t>
            </a:r>
          </a:p>
          <a:p>
            <a:r>
              <a:rPr lang="en-US" dirty="0"/>
              <a:t>American Indian or Alaska Native                                          n/a                                                                 n/a</a:t>
            </a:r>
          </a:p>
          <a:p>
            <a:r>
              <a:rPr lang="en-US" dirty="0"/>
              <a:t>Asian                                                                                            126                                                               2.6</a:t>
            </a:r>
          </a:p>
          <a:p>
            <a:r>
              <a:rPr lang="en-US" dirty="0"/>
              <a:t>Black or African American                                                       332                                                               6.8</a:t>
            </a:r>
          </a:p>
          <a:p>
            <a:r>
              <a:rPr lang="en-US" dirty="0"/>
              <a:t>Hispanic or Latino of any race                                             1,061                                                              21.6</a:t>
            </a:r>
          </a:p>
          <a:p>
            <a:r>
              <a:rPr lang="en-US" dirty="0"/>
              <a:t>Native Hawaiian or Other Pacific Islander                            n/a                                                                 n/a</a:t>
            </a:r>
          </a:p>
          <a:p>
            <a:r>
              <a:rPr lang="en-US" dirty="0"/>
              <a:t>Two or More Races                                                                 297                                                                  6.0</a:t>
            </a:r>
          </a:p>
          <a:p>
            <a:r>
              <a:rPr lang="en-US" dirty="0"/>
              <a:t>White                                                                                      3,086                                                               62.8</a:t>
            </a:r>
          </a:p>
          <a:p>
            <a:r>
              <a:rPr lang="en-US" dirty="0"/>
              <a:t>English Learners/Multilingual Learners                              155                                                                  3.2</a:t>
            </a:r>
          </a:p>
          <a:p>
            <a:r>
              <a:rPr lang="en-US" dirty="0"/>
              <a:t>Eligible for Free or Reduced-Price Meals                         2,265                                                                46.1</a:t>
            </a:r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13" y="1459144"/>
            <a:ext cx="8664420" cy="580029"/>
          </a:xfrm>
        </p:spPr>
        <p:txBody>
          <a:bodyPr/>
          <a:lstStyle/>
          <a:p>
            <a:r>
              <a:rPr lang="en-US" sz="1800" dirty="0"/>
              <a:t>Chronic Absenteeism and Suspension/Expulsion</a:t>
            </a:r>
            <a:br>
              <a:rPr lang="en-US" sz="1800" dirty="0"/>
            </a:br>
            <a:r>
              <a:rPr lang="en-US" sz="1800" dirty="0"/>
              <a:t>                            2022-2023 Data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78883" y="2039173"/>
            <a:ext cx="8773124" cy="4290647"/>
          </a:xfrm>
        </p:spPr>
        <p:txBody>
          <a:bodyPr/>
          <a:lstStyle/>
          <a:p>
            <a:pPr algn="l"/>
            <a:r>
              <a:rPr lang="en-US" dirty="0"/>
              <a:t>                             </a:t>
            </a:r>
            <a:r>
              <a:rPr lang="en-US" sz="1200" dirty="0"/>
              <a:t>Chronic Absenteeism                            Suspension/Expulsion</a:t>
            </a:r>
          </a:p>
          <a:p>
            <a:pPr algn="l"/>
            <a:r>
              <a:rPr lang="en-US" sz="1200" dirty="0"/>
              <a:t>  Female                                      416                                                       n/a</a:t>
            </a:r>
          </a:p>
          <a:p>
            <a:pPr algn="l"/>
            <a:r>
              <a:rPr lang="en-US" sz="1200" dirty="0"/>
              <a:t> Male                                          477                                                       353</a:t>
            </a:r>
          </a:p>
          <a:p>
            <a:pPr algn="l"/>
            <a:r>
              <a:rPr lang="en-US" sz="1200" dirty="0"/>
              <a:t> Non-Binary                                  6                                                           n/a</a:t>
            </a:r>
          </a:p>
          <a:p>
            <a:pPr algn="l"/>
            <a:r>
              <a:rPr lang="en-US" sz="1200" dirty="0"/>
              <a:t> Black or African American           103                                                         74</a:t>
            </a:r>
          </a:p>
          <a:p>
            <a:pPr algn="l"/>
            <a:r>
              <a:rPr lang="en-US" sz="1200" dirty="0"/>
              <a:t> Hispanic or Latino of any race      240                                                        145</a:t>
            </a:r>
          </a:p>
          <a:p>
            <a:pPr algn="l"/>
            <a:r>
              <a:rPr lang="en-US" sz="1200" dirty="0"/>
              <a:t> White                                         475                                                       263</a:t>
            </a:r>
          </a:p>
          <a:p>
            <a:pPr algn="l"/>
            <a:r>
              <a:rPr lang="en-US" sz="1200" dirty="0"/>
              <a:t> ELL/ Multilingual Learners             32                                                        15 </a:t>
            </a:r>
          </a:p>
          <a:p>
            <a:pPr algn="l"/>
            <a:r>
              <a:rPr lang="en-US" sz="1200" dirty="0"/>
              <a:t> Eligible for F&amp;RL                          572                                                       314</a:t>
            </a:r>
          </a:p>
          <a:p>
            <a:pPr algn="l"/>
            <a:r>
              <a:rPr lang="en-US" sz="1200" dirty="0"/>
              <a:t> Students with Disabilities             261                                                      136</a:t>
            </a:r>
          </a:p>
          <a:p>
            <a:pPr algn="l"/>
            <a:r>
              <a:rPr lang="en-US" sz="1200" dirty="0"/>
              <a:t>                            Total          899 (19.3%)                                              524 (10.3%)</a:t>
            </a:r>
          </a:p>
          <a:p>
            <a:pPr algn="l"/>
            <a:r>
              <a:rPr lang="en-US" sz="1200" dirty="0"/>
              <a:t>  *Chronic Absenteeism, 10% or greater missed days</a:t>
            </a:r>
            <a:endParaRPr lang="en-ZA" sz="1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18AC5-F86F-4C67-A6CE-942AB696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0B7A-39DA-4D7C-96BB-B2A9565A4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1D14AAB3-2E60-4AAE-8C5D-843AD9A98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May 21, 20XX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7C783-EC30-48E2-8801-48BEAFF36617}"/>
              </a:ext>
            </a:extLst>
          </p:cNvPr>
          <p:cNvSpPr txBox="1"/>
          <p:nvPr/>
        </p:nvSpPr>
        <p:spPr>
          <a:xfrm>
            <a:off x="9706708" y="2385112"/>
            <a:ext cx="1812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Number of students qualified as truant under state statute: 19 </a:t>
            </a:r>
          </a:p>
          <a:p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Number of school-based arrests: 42</a:t>
            </a:r>
          </a:p>
        </p:txBody>
      </p:sp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3" y="1528263"/>
            <a:ext cx="7583765" cy="393255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Handle with Care Data 2023-2024</a:t>
            </a:r>
            <a:br>
              <a:rPr lang="en-US" sz="2400" dirty="0"/>
            </a:b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StowE</a:t>
            </a:r>
            <a:r>
              <a:rPr lang="en-US" sz="1600" dirty="0">
                <a:latin typeface="+mn-lt"/>
              </a:rPr>
              <a:t>                                         5                                  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Henry Barnard                            2</a:t>
            </a: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Hazardville</a:t>
            </a:r>
            <a:r>
              <a:rPr lang="en-US" sz="1600" dirty="0">
                <a:latin typeface="+mn-lt"/>
              </a:rPr>
              <a:t> Memorial                 2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Enfield Street School                 4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Prudence Crandall                      4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Eli Whitney                                3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Parkman                                     2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JFK Middle School                      26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Enfield High School                    4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Eagle Academy                            4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Total                  56</a:t>
            </a:r>
          </a:p>
        </p:txBody>
      </p:sp>
    </p:spTree>
    <p:extLst>
      <p:ext uri="{BB962C8B-B14F-4D97-AF65-F5344CB8AC3E}">
        <p14:creationId xmlns:p14="http://schemas.microsoft.com/office/powerpoint/2010/main" val="371649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3" y="1528263"/>
            <a:ext cx="7583765" cy="393255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Protective Custodies 2023-2024</a:t>
            </a:r>
            <a:br>
              <a:rPr lang="en-US" sz="2400" dirty="0"/>
            </a:br>
            <a:br>
              <a:rPr lang="en-US" sz="2400" dirty="0"/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Henry Barnard                            4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Eli Whitney                                1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JFK Middle School                      17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Enfield High School                    8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Eagle Academy                            8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                      Total                  38</a:t>
            </a:r>
          </a:p>
        </p:txBody>
      </p:sp>
    </p:spTree>
    <p:extLst>
      <p:ext uri="{BB962C8B-B14F-4D97-AF65-F5344CB8AC3E}">
        <p14:creationId xmlns:p14="http://schemas.microsoft.com/office/powerpoint/2010/main" val="20616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325" y="773457"/>
            <a:ext cx="6437667" cy="579245"/>
          </a:xfrm>
        </p:spPr>
        <p:txBody>
          <a:bodyPr/>
          <a:lstStyle/>
          <a:p>
            <a:r>
              <a:rPr lang="en-US" dirty="0"/>
              <a:t>Mobile Crisis Data 2023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511" y="3417877"/>
            <a:ext cx="2806280" cy="365125"/>
          </a:xfrm>
        </p:spPr>
        <p:txBody>
          <a:bodyPr/>
          <a:lstStyle/>
          <a:p>
            <a:r>
              <a:rPr lang="en-ZA" dirty="0"/>
              <a:t>Referrals for Youth Residing in Enfield​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511" y="4000073"/>
            <a:ext cx="2806280" cy="1148945"/>
          </a:xfrm>
        </p:spPr>
        <p:txBody>
          <a:bodyPr/>
          <a:lstStyle/>
          <a:p>
            <a:r>
              <a:rPr lang="en-US" sz="4000" dirty="0"/>
              <a:t>140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4520" y="3400925"/>
            <a:ext cx="2806280" cy="365125"/>
          </a:xfrm>
        </p:spPr>
        <p:txBody>
          <a:bodyPr/>
          <a:lstStyle/>
          <a:p>
            <a:r>
              <a:rPr lang="en-ZA" dirty="0"/>
              <a:t>Referral Sources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591" y="3716896"/>
            <a:ext cx="3292324" cy="1148945"/>
          </a:xfrm>
        </p:spPr>
        <p:txBody>
          <a:bodyPr/>
          <a:lstStyle/>
          <a:p>
            <a:r>
              <a:rPr lang="en-US" dirty="0"/>
              <a:t>Self/Family -55</a:t>
            </a:r>
          </a:p>
          <a:p>
            <a:r>
              <a:rPr lang="en-US" dirty="0"/>
              <a:t>School-59</a:t>
            </a:r>
          </a:p>
          <a:p>
            <a:r>
              <a:rPr lang="en-US" dirty="0"/>
              <a:t>ED’s -16</a:t>
            </a:r>
          </a:p>
          <a:p>
            <a:r>
              <a:rPr lang="en-US" dirty="0"/>
              <a:t>Top School Referrals: EHS (16) , JFK (11)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3529" y="3400925"/>
            <a:ext cx="2692240" cy="365125"/>
          </a:xfrm>
        </p:spPr>
        <p:txBody>
          <a:bodyPr/>
          <a:lstStyle/>
          <a:p>
            <a:r>
              <a:rPr lang="en-ZA" dirty="0"/>
              <a:t>Top Presenting Problems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9916" y="4000072"/>
            <a:ext cx="3770972" cy="1601427"/>
          </a:xfrm>
        </p:spPr>
        <p:txBody>
          <a:bodyPr/>
          <a:lstStyle/>
          <a:p>
            <a:r>
              <a:rPr lang="en-ZA" dirty="0"/>
              <a:t>Risk of Harm to Self (59)</a:t>
            </a:r>
          </a:p>
          <a:p>
            <a:r>
              <a:rPr lang="en-ZA" dirty="0"/>
              <a:t>Anxiety/Depression (11)</a:t>
            </a:r>
          </a:p>
          <a:p>
            <a:r>
              <a:rPr lang="en-ZA" dirty="0"/>
              <a:t>Disruptive </a:t>
            </a:r>
            <a:r>
              <a:rPr lang="en-ZA" dirty="0" err="1"/>
              <a:t>Behavior</a:t>
            </a:r>
            <a:r>
              <a:rPr lang="en-ZA" dirty="0"/>
              <a:t> (20)</a:t>
            </a:r>
          </a:p>
          <a:p>
            <a:r>
              <a:rPr lang="en-ZA" dirty="0"/>
              <a:t>Risk of Harm to Others (11)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May 21, 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11" y="760406"/>
            <a:ext cx="9387032" cy="579245"/>
          </a:xfrm>
        </p:spPr>
        <p:txBody>
          <a:bodyPr/>
          <a:lstStyle/>
          <a:p>
            <a:r>
              <a:rPr lang="en-US" dirty="0"/>
              <a:t>Mobile Crisis Data 2024 (as of July)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09B50DC-B299-47D5-8FBF-8BB1F764A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511" y="3417877"/>
            <a:ext cx="2806280" cy="365125"/>
          </a:xfrm>
        </p:spPr>
        <p:txBody>
          <a:bodyPr/>
          <a:lstStyle/>
          <a:p>
            <a:r>
              <a:rPr lang="en-ZA" dirty="0"/>
              <a:t>Referrals for Youth Residing in Enfield​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B2431E2-5AF0-49F8-8C0F-52F1C1171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511" y="4000073"/>
            <a:ext cx="2806280" cy="1148945"/>
          </a:xfrm>
        </p:spPr>
        <p:txBody>
          <a:bodyPr/>
          <a:lstStyle/>
          <a:p>
            <a:r>
              <a:rPr lang="en-US" sz="4000" dirty="0"/>
              <a:t>75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74545B8-60BB-4D0D-8EE6-4D20EFAB7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4520" y="3400925"/>
            <a:ext cx="2806280" cy="365125"/>
          </a:xfrm>
        </p:spPr>
        <p:txBody>
          <a:bodyPr/>
          <a:lstStyle/>
          <a:p>
            <a:r>
              <a:rPr lang="en-ZA" dirty="0"/>
              <a:t>Referral Sources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47754CF-0306-43C0-AAC6-F0E44B385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591" y="3716896"/>
            <a:ext cx="3292324" cy="1148945"/>
          </a:xfrm>
        </p:spPr>
        <p:txBody>
          <a:bodyPr/>
          <a:lstStyle/>
          <a:p>
            <a:r>
              <a:rPr lang="en-US" dirty="0"/>
              <a:t>Self/Family -29</a:t>
            </a:r>
          </a:p>
          <a:p>
            <a:r>
              <a:rPr lang="en-US" dirty="0"/>
              <a:t>School-29</a:t>
            </a:r>
          </a:p>
          <a:p>
            <a:r>
              <a:rPr lang="en-US" dirty="0"/>
              <a:t>ED’s -8</a:t>
            </a:r>
          </a:p>
          <a:p>
            <a:r>
              <a:rPr lang="en-US" dirty="0"/>
              <a:t>Top School Referrals EHS (12) , JFK (7)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BF14CB-16F9-4C81-89C6-D1803D9FF6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3529" y="3400925"/>
            <a:ext cx="2692240" cy="365125"/>
          </a:xfrm>
        </p:spPr>
        <p:txBody>
          <a:bodyPr/>
          <a:lstStyle/>
          <a:p>
            <a:r>
              <a:rPr lang="en-ZA" dirty="0"/>
              <a:t>Top Presenting Problems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F20205F-2E3B-455D-AD51-19DBA042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9915" y="3933649"/>
            <a:ext cx="3823671" cy="1148945"/>
          </a:xfrm>
        </p:spPr>
        <p:txBody>
          <a:bodyPr/>
          <a:lstStyle/>
          <a:p>
            <a:r>
              <a:rPr lang="en-ZA" dirty="0"/>
              <a:t>Risk of Harm to Self (17)</a:t>
            </a:r>
          </a:p>
          <a:p>
            <a:r>
              <a:rPr lang="en-ZA" dirty="0"/>
              <a:t>Anxiety/Depression 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May 21, 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4A9E0-B9B8-477E-BAB2-C435AE05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8225" y="2771218"/>
            <a:ext cx="65900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5812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077" y="2471644"/>
            <a:ext cx="599148" cy="59914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42323A-F1D2-482E-AE8B-36FC42FC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4821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F06236B-DDE6-47A9-8020-9F1D55DB8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8086" y="2471644"/>
            <a:ext cx="599148" cy="59914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D56C48C-948A-41FB-A293-F6907B59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6810" y="2298379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228EBB1-292A-4381-80B0-8545A1B5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10075" y="2471644"/>
            <a:ext cx="599148" cy="5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1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EEFBA2-D2C5-483D-A977-8998D167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3" y="1528263"/>
            <a:ext cx="7841084" cy="393255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Suicide Risk Assessments 2023-2024</a:t>
            </a:r>
            <a:br>
              <a:rPr lang="en-US" sz="2400" dirty="0"/>
            </a:b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Henry Barnard                            9</a:t>
            </a:r>
            <a:br>
              <a:rPr lang="en-US" sz="1600" dirty="0">
                <a:latin typeface="+mn-lt"/>
              </a:rPr>
            </a:br>
            <a:r>
              <a:rPr lang="en-US" sz="1600" dirty="0" err="1">
                <a:latin typeface="+mn-lt"/>
              </a:rPr>
              <a:t>Hazardville</a:t>
            </a:r>
            <a:r>
              <a:rPr lang="en-US" sz="1600" dirty="0">
                <a:latin typeface="+mn-lt"/>
              </a:rPr>
              <a:t> Memorial                 7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Enfield Street School                 12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Prudence Crandall                      10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Eli Whitney                                 9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Parkman                                     1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JFK Middle School                      30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Enfield High School                    54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Eagle Academy                            13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ETLA                                            3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Total:                                        148</a:t>
            </a:r>
          </a:p>
        </p:txBody>
      </p:sp>
    </p:spTree>
    <p:extLst>
      <p:ext uri="{BB962C8B-B14F-4D97-AF65-F5344CB8AC3E}">
        <p14:creationId xmlns:p14="http://schemas.microsoft.com/office/powerpoint/2010/main" val="73240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istic Pitch Deck_TM56488565_Win32_JC_SL_v4" id="{6C16C3F5-3ABD-4B2B-B436-2E1E9CE9969F}" vid="{647D9492-9D63-44AA-8DEA-C98668FC4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77</TotalTime>
  <Words>567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 Demi</vt:lpstr>
      <vt:lpstr>Calibri</vt:lpstr>
      <vt:lpstr>Century Gothic Bold</vt:lpstr>
      <vt:lpstr>Courier New</vt:lpstr>
      <vt:lpstr>Daytona Pro Light</vt:lpstr>
      <vt:lpstr>Office Theme</vt:lpstr>
      <vt:lpstr>EPS Overview of Social, Emotional, Mental Health, trauma and Special Needs</vt:lpstr>
      <vt:lpstr>About Enfield Public Schools</vt:lpstr>
      <vt:lpstr>Demographics 2022-2023 Data</vt:lpstr>
      <vt:lpstr>Chronic Absenteeism and Suspension/Expulsion                             2022-2023 Data</vt:lpstr>
      <vt:lpstr>Handle with Care Data 2023-2024  StowE                                         5                                    Henry Barnard                            2 Hazardville Memorial                 2 Enfield Street School                 4 Prudence Crandall                      4  Eli Whitney                                3 Parkman                                     2 JFK Middle School                      26 Enfield High School                    4 Eagle Academy                            4                       Total                  56</vt:lpstr>
      <vt:lpstr>Protective Custodies 2023-2024   Henry Barnard                            4 Eli Whitney                                1 JFK Middle School                      17 Enfield High School                    8 Eagle Academy                            8                        Total                  38</vt:lpstr>
      <vt:lpstr>Mobile Crisis Data 2023</vt:lpstr>
      <vt:lpstr>Mobile Crisis Data 2024 (as of July)</vt:lpstr>
      <vt:lpstr>Suicide Risk Assessments 2023-2024   Henry Barnard                            9 Hazardville Memorial                 7 Enfield Street School                 12 Prudence Crandall                      10  Eli Whitney                                 9 Parkman                                     1 JFK Middle School                      30 Enfield High School                    54 Eagle Academy                            13 ETLA                                            3  Total:                                        148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Riley</dc:creator>
  <cp:lastModifiedBy>Charlotte Riley</cp:lastModifiedBy>
  <cp:revision>1</cp:revision>
  <dcterms:created xsi:type="dcterms:W3CDTF">2024-07-26T01:31:32Z</dcterms:created>
  <dcterms:modified xsi:type="dcterms:W3CDTF">2024-07-26T02:48:53Z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