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Ex1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44" r:id="rId5"/>
    <p:sldId id="346" r:id="rId6"/>
    <p:sldId id="361" r:id="rId7"/>
    <p:sldId id="362" r:id="rId8"/>
    <p:sldId id="357" r:id="rId9"/>
    <p:sldId id="348" r:id="rId10"/>
    <p:sldId id="359" r:id="rId11"/>
    <p:sldId id="360" r:id="rId12"/>
    <p:sldId id="367" r:id="rId13"/>
    <p:sldId id="345" r:id="rId14"/>
    <p:sldId id="363" r:id="rId15"/>
    <p:sldId id="368" r:id="rId16"/>
    <p:sldId id="370" r:id="rId17"/>
    <p:sldId id="34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A3D024-909B-3BC2-1496-FEEAB652808A}" name="Sher Dionisio" initials="" userId="S::Sher.Dionisio@teksystemsgs.com::02daa716-9709-4d47-a153-1943ce1675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35" autoAdjust="0"/>
    <p:restoredTop sz="95928" autoAdjust="0"/>
  </p:normalViewPr>
  <p:slideViewPr>
    <p:cSldViewPr snapToGrid="0">
      <p:cViewPr varScale="1">
        <p:scale>
          <a:sx n="63" d="100"/>
          <a:sy n="63" d="100"/>
        </p:scale>
        <p:origin x="1028" y="56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109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C:\Users\JHoyt\Desktop\Ad%20Hoc%20reporting\Bisrat\Leadership%20Workshop%20Enfield\Enfield%20Stats%20Worspac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30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sz="2130" b="1">
                <a:solidFill>
                  <a:srgbClr val="002060"/>
                </a:solidFill>
              </a:rPr>
              <a:t>Primary Insurer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3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'Enfield Rex Pirmary Ins. '!$B$1</c:f>
              <c:strCache>
                <c:ptCount val="1"/>
                <c:pt idx="0">
                  <c:v>% of 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1BC-403B-8909-748AE352150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1BC-403B-8909-748AE352150D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1BC-403B-8909-748AE352150D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1BC-403B-8909-748AE35215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'Enfield Rex Pirmary Ins. '!$A$2:$A$5</c:f>
              <c:strCache>
                <c:ptCount val="4"/>
                <c:pt idx="0">
                  <c:v>Medicaid</c:v>
                </c:pt>
                <c:pt idx="1">
                  <c:v>Commercial</c:v>
                </c:pt>
                <c:pt idx="2">
                  <c:v>Medicare</c:v>
                </c:pt>
                <c:pt idx="3">
                  <c:v>Self Pay</c:v>
                </c:pt>
              </c:strCache>
            </c:strRef>
          </c:cat>
          <c:val>
            <c:numRef>
              <c:f>'Enfield Rex Pirmary Ins. '!$B$2:$B$5</c:f>
              <c:numCache>
                <c:formatCode>0.0%</c:formatCode>
                <c:ptCount val="4"/>
                <c:pt idx="0">
                  <c:v>0.47687564234326824</c:v>
                </c:pt>
                <c:pt idx="1">
                  <c:v>0.38900308324768756</c:v>
                </c:pt>
                <c:pt idx="2">
                  <c:v>0.13103802672147996</c:v>
                </c:pt>
                <c:pt idx="3">
                  <c:v>3.0832476875642342E-3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1BC-403B-8909-748AE35215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002060"/>
                </a:solidFill>
              </a:rPr>
              <a:t>Diagnosis Incidence as Percent of Total</a:t>
            </a:r>
          </a:p>
        </c:rich>
      </c:tx>
      <c:layout>
        <c:manualLayout>
          <c:xMode val="edge"/>
          <c:yMode val="edge"/>
          <c:x val="0.25695499861306448"/>
          <c:y val="5.46075085324232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'Enfield Residence DX'!$B$1</c:f>
              <c:strCache>
                <c:ptCount val="1"/>
                <c:pt idx="0">
                  <c:v>% of 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1FC-4271-B52B-C33E6ED51F1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1FC-4271-B52B-C33E6ED51F1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1FC-4271-B52B-C33E6ED51F1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51FC-4271-B52B-C33E6ED51F10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51FC-4271-B52B-C33E6ED51F10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51FC-4271-B52B-C33E6ED51F10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51FC-4271-B52B-C33E6ED51F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'Enfield Residence DX'!$A$2:$A$8</c:f>
              <c:strCache>
                <c:ptCount val="7"/>
                <c:pt idx="0">
                  <c:v>Sub Abuse</c:v>
                </c:pt>
                <c:pt idx="1">
                  <c:v>Depression</c:v>
                </c:pt>
                <c:pt idx="2">
                  <c:v>Anxiety</c:v>
                </c:pt>
                <c:pt idx="3">
                  <c:v>POSTTRAUMATIC STRESS DISORDER</c:v>
                </c:pt>
                <c:pt idx="4">
                  <c:v>ADHD</c:v>
                </c:pt>
                <c:pt idx="5">
                  <c:v>Schizophrenia</c:v>
                </c:pt>
                <c:pt idx="6">
                  <c:v>Other</c:v>
                </c:pt>
              </c:strCache>
            </c:strRef>
          </c:cat>
          <c:val>
            <c:numRef>
              <c:f>'Enfield Residence DX'!$B$2:$B$8</c:f>
              <c:numCache>
                <c:formatCode>0.0%</c:formatCode>
                <c:ptCount val="7"/>
                <c:pt idx="0">
                  <c:v>0.24086524408067816</c:v>
                </c:pt>
                <c:pt idx="1">
                  <c:v>0.18006430868167203</c:v>
                </c:pt>
                <c:pt idx="2">
                  <c:v>8.0970476468868749E-2</c:v>
                </c:pt>
                <c:pt idx="3">
                  <c:v>5.4662379421221867E-2</c:v>
                </c:pt>
                <c:pt idx="4">
                  <c:v>4.4723764980999704E-2</c:v>
                </c:pt>
                <c:pt idx="5">
                  <c:v>4.2969891844489919E-2</c:v>
                </c:pt>
                <c:pt idx="6">
                  <c:v>0.35574393452206959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1FC-4271-B52B-C33E6ED51F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5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3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sz="2130">
                <a:solidFill>
                  <a:srgbClr val="002060"/>
                </a:solidFill>
              </a:rPr>
              <a:t>Gender Mix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3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'Enfield Res Gender Age'!$C$1</c:f>
              <c:strCache>
                <c:ptCount val="1"/>
                <c:pt idx="0">
                  <c:v>% of 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80AE-4A92-8BBC-3B019DDCE4B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80AE-4A92-8BBC-3B019DDCE4B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80AE-4A92-8BBC-3B019DDCE4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'Enfield Res Gender Age'!$A$2:$A$4</c:f>
              <c:strCache>
                <c:ptCount val="3"/>
                <c:pt idx="0">
                  <c:v>Unclassified</c:v>
                </c:pt>
                <c:pt idx="1">
                  <c:v>Male </c:v>
                </c:pt>
                <c:pt idx="2">
                  <c:v>Female </c:v>
                </c:pt>
              </c:strCache>
            </c:strRef>
          </c:cat>
          <c:val>
            <c:numRef>
              <c:f>'Enfield Res Gender Age'!$C$2:$C$4</c:f>
              <c:numCache>
                <c:formatCode>0.0%</c:formatCode>
                <c:ptCount val="3"/>
                <c:pt idx="0">
                  <c:v>2.0050125313283207E-2</c:v>
                </c:pt>
                <c:pt idx="1">
                  <c:v>0.54093567251461994</c:v>
                </c:pt>
                <c:pt idx="2">
                  <c:v>0.43901420217209691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0AE-4A92-8BBC-3B019DDCE4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3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sz="2130">
                <a:solidFill>
                  <a:srgbClr val="002060"/>
                </a:solidFill>
              </a:rPr>
              <a:t>Age Bands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3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'Enfield Res Gender Age'!$C$17</c:f>
              <c:strCache>
                <c:ptCount val="1"/>
                <c:pt idx="0">
                  <c:v>% of 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3CB-4595-936C-0CB413BD931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3CB-4595-936C-0CB413BD931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3CB-4595-936C-0CB413BD931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53CB-4595-936C-0CB413BD931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53CB-4595-936C-0CB413BD931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53CB-4595-936C-0CB413BD931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53CB-4595-936C-0CB413BD93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'Enfield Res Gender Age'!$A$18:$A$24</c:f>
              <c:strCache>
                <c:ptCount val="7"/>
                <c:pt idx="0">
                  <c:v>65 yrs and older</c:v>
                </c:pt>
                <c:pt idx="1">
                  <c:v>51- 64 yrs old</c:v>
                </c:pt>
                <c:pt idx="2">
                  <c:v>35- 50 yrs old</c:v>
                </c:pt>
                <c:pt idx="3">
                  <c:v>25- 34 yrs old</c:v>
                </c:pt>
                <c:pt idx="4">
                  <c:v>18- 24 yrs old</c:v>
                </c:pt>
                <c:pt idx="5">
                  <c:v>6 - 17 yrs old</c:v>
                </c:pt>
                <c:pt idx="6">
                  <c:v>5 and Under</c:v>
                </c:pt>
              </c:strCache>
            </c:strRef>
          </c:cat>
          <c:val>
            <c:numRef>
              <c:f>'Enfield Res Gender Age'!$C$18:$C$24</c:f>
              <c:numCache>
                <c:formatCode>0.0%</c:formatCode>
                <c:ptCount val="7"/>
                <c:pt idx="0">
                  <c:v>8.9958158995815898E-2</c:v>
                </c:pt>
                <c:pt idx="1">
                  <c:v>0.18033472803347281</c:v>
                </c:pt>
                <c:pt idx="2">
                  <c:v>0.29037656903765691</c:v>
                </c:pt>
                <c:pt idx="3">
                  <c:v>0.20376569037656903</c:v>
                </c:pt>
                <c:pt idx="4">
                  <c:v>8.4937238493723852E-2</c:v>
                </c:pt>
                <c:pt idx="5">
                  <c:v>0.14435146443514643</c:v>
                </c:pt>
                <c:pt idx="6">
                  <c:v>6.2761506276150627E-3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3CB-4595-936C-0CB413BD9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0718722659667539E-2"/>
          <c:y val="0.80265748031496065"/>
          <c:w val="0.92578477690288719"/>
          <c:h val="0.169564741907261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00206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defRPr>
            </a:pPr>
            <a:r>
              <a:rPr lang="en-US" dirty="0">
                <a:solidFill>
                  <a:srgbClr val="00206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FY2024 Top Diagnosis Categories</a:t>
            </a:r>
          </a:p>
        </c:rich>
      </c:tx>
      <c:layout>
        <c:manualLayout>
          <c:xMode val="edge"/>
          <c:yMode val="edge"/>
          <c:x val="1.9942849175769409E-3"/>
          <c:y val="5.660144754632942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002060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6273351555102256E-2"/>
          <c:y val="0.17885535900104058"/>
          <c:w val="0.94928907823923325"/>
          <c:h val="0.67007038272141073"/>
        </c:manualLayout>
      </c:layout>
      <c:pie3DChart>
        <c:varyColors val="1"/>
        <c:ser>
          <c:idx val="0"/>
          <c:order val="0"/>
          <c:tx>
            <c:strRef>
              <c:f>'Primary Diagnosis Summary'!$B$1</c:f>
              <c:strCache>
                <c:ptCount val="1"/>
                <c:pt idx="0">
                  <c:v>% of 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5E9-4F91-A733-CC017BCE278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5E9-4F91-A733-CC017BCE278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15E9-4F91-A733-CC017BCE278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15E9-4F91-A733-CC017BCE278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15E9-4F91-A733-CC017BCE2785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15E9-4F91-A733-CC017BCE2785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15E9-4F91-A733-CC017BCE27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'Primary Diagnosis Summary'!$A$2:$A$8</c:f>
              <c:strCache>
                <c:ptCount val="7"/>
                <c:pt idx="0">
                  <c:v>Other</c:v>
                </c:pt>
                <c:pt idx="1">
                  <c:v>ADHD</c:v>
                </c:pt>
                <c:pt idx="2">
                  <c:v>PTSD</c:v>
                </c:pt>
                <c:pt idx="3">
                  <c:v>Schizophrenia</c:v>
                </c:pt>
                <c:pt idx="4">
                  <c:v>Anxiety</c:v>
                </c:pt>
                <c:pt idx="5">
                  <c:v>Depression</c:v>
                </c:pt>
                <c:pt idx="6">
                  <c:v>Sub Abuse</c:v>
                </c:pt>
              </c:strCache>
            </c:strRef>
          </c:cat>
          <c:val>
            <c:numRef>
              <c:f>'Primary Diagnosis Summary'!$B$2:$B$8</c:f>
              <c:numCache>
                <c:formatCode>0.00%</c:formatCode>
                <c:ptCount val="7"/>
                <c:pt idx="0">
                  <c:v>0.65559999999999996</c:v>
                </c:pt>
                <c:pt idx="1">
                  <c:v>8.9831713679999994E-2</c:v>
                </c:pt>
                <c:pt idx="2">
                  <c:v>9.812751837E-2</c:v>
                </c:pt>
                <c:pt idx="3">
                  <c:v>9.7890495379999998E-2</c:v>
                </c:pt>
                <c:pt idx="4">
                  <c:v>0.14339890968999999</c:v>
                </c:pt>
                <c:pt idx="5">
                  <c:v>0.31926996919</c:v>
                </c:pt>
                <c:pt idx="6">
                  <c:v>0.28087224460999999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5E9-4F91-A733-CC017BCE278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002060"/>
                </a:solidFill>
              </a:rPr>
              <a:t>Ethnicity</a:t>
            </a:r>
          </a:p>
        </c:rich>
      </c:tx>
      <c:layout>
        <c:manualLayout>
          <c:xMode val="edge"/>
          <c:yMode val="edge"/>
          <c:x val="0.40501793212773363"/>
          <c:y val="2.97637777316935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185874954913964"/>
          <c:y val="0.27060287382852904"/>
          <c:w val="0.64589400116482232"/>
          <c:h val="0.45065726159230096"/>
        </c:manualLayout>
      </c:layout>
      <c:pie3DChart>
        <c:varyColors val="1"/>
        <c:ser>
          <c:idx val="0"/>
          <c:order val="0"/>
          <c:tx>
            <c:strRef>
              <c:f>'Eth Fy24'!$B$1</c:f>
              <c:strCache>
                <c:ptCount val="1"/>
                <c:pt idx="0">
                  <c:v>% of Total Clients Served</c:v>
                </c:pt>
              </c:strCache>
            </c:strRef>
          </c:tx>
          <c:explosion val="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505-40D7-8704-FBB9A681D4A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505-40D7-8704-FBB9A681D4A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9505-40D7-8704-FBB9A681D4A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9505-40D7-8704-FBB9A681D4A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'Eth Fy24'!$A$2:$A$5</c:f>
              <c:strCache>
                <c:ptCount val="4"/>
                <c:pt idx="0">
                  <c:v>Unknown</c:v>
                </c:pt>
                <c:pt idx="1">
                  <c:v>Non-Hispanic</c:v>
                </c:pt>
                <c:pt idx="2">
                  <c:v>Hispanic</c:v>
                </c:pt>
                <c:pt idx="3">
                  <c:v>Declined/Not Disclosed</c:v>
                </c:pt>
              </c:strCache>
            </c:strRef>
          </c:cat>
          <c:val>
            <c:numRef>
              <c:f>'Eth Fy24'!$B$2:$B$5</c:f>
              <c:numCache>
                <c:formatCode>0.0%</c:formatCode>
                <c:ptCount val="4"/>
                <c:pt idx="0">
                  <c:v>9.6809680970000006E-2</c:v>
                </c:pt>
                <c:pt idx="1">
                  <c:v>0.73487348735000002</c:v>
                </c:pt>
                <c:pt idx="2">
                  <c:v>0.12585258526000001</c:v>
                </c:pt>
                <c:pt idx="3">
                  <c:v>4.2464246419999997E-2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505-40D7-8704-FBB9A681D4A2}"/>
            </c:ext>
          </c:extLst>
        </c:ser>
        <c:ser>
          <c:idx val="1"/>
          <c:order val="1"/>
          <c:tx>
            <c:strRef>
              <c:f>'Eth Fy24'!$C$1</c:f>
              <c:strCache>
                <c:ptCount val="1"/>
                <c:pt idx="0">
                  <c:v>Unique Client 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A-9505-40D7-8704-FBB9A681D4A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9505-40D7-8704-FBB9A681D4A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9505-40D7-8704-FBB9A681D4A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9505-40D7-8704-FBB9A681D4A2}"/>
              </c:ext>
            </c:extLst>
          </c:dPt>
          <c:cat>
            <c:strRef>
              <c:f>'Eth Fy24'!$A$2:$A$5</c:f>
              <c:strCache>
                <c:ptCount val="4"/>
                <c:pt idx="0">
                  <c:v>Unknown</c:v>
                </c:pt>
                <c:pt idx="1">
                  <c:v>Non-Hispanic</c:v>
                </c:pt>
                <c:pt idx="2">
                  <c:v>Hispanic</c:v>
                </c:pt>
                <c:pt idx="3">
                  <c:v>Declined/Not Disclosed</c:v>
                </c:pt>
              </c:strCache>
            </c:strRef>
          </c:cat>
          <c:val>
            <c:numRef>
              <c:f>'Eth Fy24'!$C$2:$C$5</c:f>
              <c:numCache>
                <c:formatCode>General</c:formatCode>
                <c:ptCount val="4"/>
                <c:pt idx="0">
                  <c:v>440</c:v>
                </c:pt>
                <c:pt idx="1">
                  <c:v>3340</c:v>
                </c:pt>
                <c:pt idx="2">
                  <c:v>572</c:v>
                </c:pt>
                <c:pt idx="3">
                  <c:v>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505-40D7-8704-FBB9A681D4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3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sz="2130" dirty="0">
                <a:solidFill>
                  <a:srgbClr val="002060"/>
                </a:solidFill>
              </a:rPr>
              <a:t>Race</a:t>
            </a:r>
          </a:p>
        </c:rich>
      </c:tx>
      <c:layout>
        <c:manualLayout>
          <c:xMode val="edge"/>
          <c:yMode val="edge"/>
          <c:x val="0.41687974418769108"/>
          <c:y val="2.859627619961170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3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809523809523808E-2"/>
          <c:y val="0.17877369007803789"/>
          <c:w val="0.94179894179894175"/>
          <c:h val="0.38922813578068627"/>
        </c:manualLayout>
      </c:layout>
      <c:pie3DChart>
        <c:varyColors val="1"/>
        <c:ser>
          <c:idx val="0"/>
          <c:order val="0"/>
          <c:tx>
            <c:strRef>
              <c:f>'Race FY24'!$B$1</c:f>
              <c:strCache>
                <c:ptCount val="1"/>
                <c:pt idx="0">
                  <c:v>% of Total Clients Served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898B-44A8-8C64-CCF95D5CAE9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898B-44A8-8C64-CCF95D5CAE9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898B-44A8-8C64-CCF95D5CAE9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898B-44A8-8C64-CCF95D5CAE9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898B-44A8-8C64-CCF95D5CAE93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898B-44A8-8C64-CCF95D5CAE93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898B-44A8-8C64-CCF95D5CAE93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898B-44A8-8C64-CCF95D5CAE93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898B-44A8-8C64-CCF95D5CAE93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8B-44A8-8C64-CCF95D5CAE93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8B-44A8-8C64-CCF95D5CAE93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98B-44A8-8C64-CCF95D5CAE93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98B-44A8-8C64-CCF95D5CAE93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98B-44A8-8C64-CCF95D5CAE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'Race FY24'!$A$2:$A$8</c:f>
              <c:strCache>
                <c:ptCount val="7"/>
                <c:pt idx="0">
                  <c:v>White</c:v>
                </c:pt>
                <c:pt idx="1">
                  <c:v>Unknown/Not Disclosed</c:v>
                </c:pt>
                <c:pt idx="2">
                  <c:v>Other/More than on race</c:v>
                </c:pt>
                <c:pt idx="3">
                  <c:v>Native Hawaiian or other Pacific Islander</c:v>
                </c:pt>
                <c:pt idx="4">
                  <c:v>Black or African American</c:v>
                </c:pt>
                <c:pt idx="5">
                  <c:v>Asian</c:v>
                </c:pt>
                <c:pt idx="6">
                  <c:v>American Indian or Alaska Native</c:v>
                </c:pt>
              </c:strCache>
            </c:strRef>
          </c:cat>
          <c:val>
            <c:numRef>
              <c:f>'Race FY24'!$B$2:$B$8</c:f>
              <c:numCache>
                <c:formatCode>0.0%</c:formatCode>
                <c:ptCount val="7"/>
                <c:pt idx="0">
                  <c:v>0.71350164654226123</c:v>
                </c:pt>
                <c:pt idx="1">
                  <c:v>0.10164654226125137</c:v>
                </c:pt>
                <c:pt idx="2">
                  <c:v>6.9813391877058179E-2</c:v>
                </c:pt>
                <c:pt idx="3">
                  <c:v>1.0976948408342481E-3</c:v>
                </c:pt>
                <c:pt idx="4">
                  <c:v>9.9231613611416025E-2</c:v>
                </c:pt>
                <c:pt idx="5">
                  <c:v>9.0010976948408337E-3</c:v>
                </c:pt>
                <c:pt idx="6">
                  <c:v>5.7080131723380896E-3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98B-44A8-8C64-CCF95D5CA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718260537637E-2"/>
          <c:y val="0.59434983643411698"/>
          <c:w val="0.86324108163006208"/>
          <c:h val="0.376974860941716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3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sz="2130" dirty="0">
                <a:solidFill>
                  <a:srgbClr val="002060"/>
                </a:solidFill>
              </a:rPr>
              <a:t>Type</a:t>
            </a:r>
            <a:r>
              <a:rPr lang="en-US" sz="2130" baseline="0" dirty="0">
                <a:solidFill>
                  <a:srgbClr val="002060"/>
                </a:solidFill>
              </a:rPr>
              <a:t> of Primary Insurance</a:t>
            </a:r>
            <a:endParaRPr lang="en-US" sz="2130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16177502406776736"/>
          <c:y val="1.48830624889402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3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'Primary Insurance'!$B$1</c:f>
              <c:strCache>
                <c:ptCount val="1"/>
                <c:pt idx="0">
                  <c:v>% of Total Clients Served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20F4-462F-B1DB-64348BFAF1A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20F4-462F-B1DB-64348BFAF1A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20F4-462F-B1DB-64348BFAF1A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20F4-462F-B1DB-64348BFAF1AA}"/>
              </c:ext>
            </c:extLst>
          </c:dPt>
          <c:dLbls>
            <c:dLbl>
              <c:idx val="0"/>
              <c:layout>
                <c:manualLayout>
                  <c:x val="-2.2125055325752568E-2"/>
                  <c:y val="4.241445541850619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F4-462F-B1DB-64348BFAF1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'Primary Insurance'!$A$2:$A$5</c:f>
              <c:strCache>
                <c:ptCount val="4"/>
                <c:pt idx="0">
                  <c:v>Self Pay</c:v>
                </c:pt>
                <c:pt idx="1">
                  <c:v>Medicare</c:v>
                </c:pt>
                <c:pt idx="2">
                  <c:v>Commercial</c:v>
                </c:pt>
                <c:pt idx="3">
                  <c:v> Medicaid</c:v>
                </c:pt>
              </c:strCache>
            </c:strRef>
          </c:cat>
          <c:val>
            <c:numRef>
              <c:f>'Primary Insurance'!$B$2:$B$5</c:f>
              <c:numCache>
                <c:formatCode>0.0%</c:formatCode>
                <c:ptCount val="4"/>
                <c:pt idx="0">
                  <c:v>6.4203167400000002E-3</c:v>
                </c:pt>
                <c:pt idx="1">
                  <c:v>0.13468397773999999</c:v>
                </c:pt>
                <c:pt idx="2">
                  <c:v>0.47553145954999998</c:v>
                </c:pt>
                <c:pt idx="3">
                  <c:v>0.38336424597000002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F4-462F-B1DB-64348BFAF1AA}"/>
            </c:ext>
          </c:extLst>
        </c:ser>
        <c:ser>
          <c:idx val="1"/>
          <c:order val="1"/>
          <c:tx>
            <c:strRef>
              <c:f>'Primary Insurance'!$C$1</c:f>
              <c:strCache>
                <c:ptCount val="1"/>
                <c:pt idx="0">
                  <c:v>Unique Client 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20F4-462F-B1DB-64348BFAF1A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20F4-462F-B1DB-64348BFAF1A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20F4-462F-B1DB-64348BFAF1A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20F4-462F-B1DB-64348BFAF1A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'Primary Insurance'!$A$2:$A$5</c:f>
              <c:strCache>
                <c:ptCount val="4"/>
                <c:pt idx="0">
                  <c:v>Self Pay</c:v>
                </c:pt>
                <c:pt idx="1">
                  <c:v>Medicare</c:v>
                </c:pt>
                <c:pt idx="2">
                  <c:v>Commercial</c:v>
                </c:pt>
                <c:pt idx="3">
                  <c:v> Medicaid</c:v>
                </c:pt>
              </c:strCache>
            </c:strRef>
          </c:cat>
          <c:val>
            <c:numRef>
              <c:f>'Primary Insurance'!$C$2:$C$5</c:f>
              <c:numCache>
                <c:formatCode>General</c:formatCode>
                <c:ptCount val="4"/>
                <c:pt idx="0">
                  <c:v>45</c:v>
                </c:pt>
                <c:pt idx="1">
                  <c:v>624</c:v>
                </c:pt>
                <c:pt idx="2">
                  <c:v>2022</c:v>
                </c:pt>
                <c:pt idx="3">
                  <c:v>2331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0F4-462F-B1DB-64348BFAF1AA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3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sz="2130" dirty="0">
                <a:solidFill>
                  <a:srgbClr val="002060"/>
                </a:solidFill>
              </a:rPr>
              <a:t>Gender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Gender!$B$1</c:f>
              <c:strCache>
                <c:ptCount val="1"/>
                <c:pt idx="0">
                  <c:v>% of Total Clients Served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A63E-4F5F-B0A8-83FA6975C52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A63E-4F5F-B0A8-83FA6975C52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A63E-4F5F-B0A8-83FA6975C521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3E-4F5F-B0A8-83FA6975C521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3E-4F5F-B0A8-83FA6975C521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3E-4F5F-B0A8-83FA6975C5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Gender!$A$2:$A$4</c:f>
              <c:strCache>
                <c:ptCount val="3"/>
                <c:pt idx="0">
                  <c:v>Unclassified</c:v>
                </c:pt>
                <c:pt idx="1">
                  <c:v>Male </c:v>
                </c:pt>
                <c:pt idx="2">
                  <c:v>Female </c:v>
                </c:pt>
              </c:strCache>
            </c:strRef>
          </c:cat>
          <c:val>
            <c:numRef>
              <c:f>Gender!$B$2:$B$4</c:f>
              <c:numCache>
                <c:formatCode>0.0%</c:formatCode>
                <c:ptCount val="3"/>
                <c:pt idx="0">
                  <c:v>1.9184123479999999E-2</c:v>
                </c:pt>
                <c:pt idx="1">
                  <c:v>0.50165380375000002</c:v>
                </c:pt>
                <c:pt idx="2">
                  <c:v>0.47916207277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63E-4F5F-B0A8-83FA6975C521}"/>
            </c:ext>
          </c:extLst>
        </c:ser>
        <c:ser>
          <c:idx val="1"/>
          <c:order val="1"/>
          <c:tx>
            <c:strRef>
              <c:f>Gender!$C$1</c:f>
              <c:strCache>
                <c:ptCount val="1"/>
                <c:pt idx="0">
                  <c:v>Unique Client 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A63E-4F5F-B0A8-83FA6975C52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A63E-4F5F-B0A8-83FA6975C52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A63E-4F5F-B0A8-83FA6975C521}"/>
              </c:ext>
            </c:extLst>
          </c:dPt>
          <c:cat>
            <c:strRef>
              <c:f>Gender!$A$2:$A$4</c:f>
              <c:strCache>
                <c:ptCount val="3"/>
                <c:pt idx="0">
                  <c:v>Unclassified</c:v>
                </c:pt>
                <c:pt idx="1">
                  <c:v>Male </c:v>
                </c:pt>
                <c:pt idx="2">
                  <c:v>Female </c:v>
                </c:pt>
              </c:strCache>
            </c:strRef>
          </c:cat>
          <c:val>
            <c:numRef>
              <c:f>Gender!$C$2:$C$4</c:f>
              <c:numCache>
                <c:formatCode>General</c:formatCode>
                <c:ptCount val="3"/>
                <c:pt idx="0">
                  <c:v>87</c:v>
                </c:pt>
                <c:pt idx="1">
                  <c:v>2275</c:v>
                </c:pt>
                <c:pt idx="2">
                  <c:v>2173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63E-4F5F-B0A8-83FA6975C5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'Tod DX w. Age Bands'!$F$3:$F$9</cx:f>
        <cx:lvl ptCount="7">
          <cx:pt idx="0">65 yrs and older</cx:pt>
          <cx:pt idx="1">51- 64 yrs old</cx:pt>
          <cx:pt idx="2">35- 50 yrs old</cx:pt>
          <cx:pt idx="3">25- 34 yrs old</cx:pt>
          <cx:pt idx="4">18- 24 yrs old</cx:pt>
          <cx:pt idx="5">6 - 17 yrs old</cx:pt>
          <cx:pt idx="6">5 and Under</cx:pt>
        </cx:lvl>
      </cx:strDim>
      <cx:numDim type="val">
        <cx:f>'Tod DX w. Age Bands'!$G$3:$G$9</cx:f>
        <cx:lvl ptCount="7" formatCode="0.0%">
          <cx:pt idx="0">0.092078339669999995</cx:pt>
          <cx:pt idx="1">0.18883367436000001</cx:pt>
          <cx:pt idx="2">0.28617363344000002</cx:pt>
          <cx:pt idx="3">0.2072493423</cx:pt>
          <cx:pt idx="4">0.09237065186</cx:pt>
          <cx:pt idx="5">0.13066354866999999</cx:pt>
          <cx:pt idx="6">0.0026308096999999998</cx:pt>
        </cx:lvl>
      </cx:numDim>
    </cx:data>
    <cx:data id="1">
      <cx:strDim type="cat">
        <cx:f>'Tod DX w. Age Bands'!$F$3:$F$9</cx:f>
        <cx:lvl ptCount="7">
          <cx:pt idx="0">65 yrs and older</cx:pt>
          <cx:pt idx="1">51- 64 yrs old</cx:pt>
          <cx:pt idx="2">35- 50 yrs old</cx:pt>
          <cx:pt idx="3">25- 34 yrs old</cx:pt>
          <cx:pt idx="4">18- 24 yrs old</cx:pt>
          <cx:pt idx="5">6 - 17 yrs old</cx:pt>
          <cx:pt idx="6">5 and Under</cx:pt>
        </cx:lvl>
      </cx:strDim>
      <cx:numDim type="val">
        <cx:f>'Tod DX w. Age Bands'!$H$3:$H$9</cx:f>
        <cx:lvl ptCount="7" formatCode="General">
          <cx:pt idx="0">315</cx:pt>
          <cx:pt idx="1">646</cx:pt>
          <cx:pt idx="2">979</cx:pt>
          <cx:pt idx="3">709</cx:pt>
          <cx:pt idx="4">316</cx:pt>
          <cx:pt idx="5">447</cx:pt>
          <cx:pt idx="6">9</cx:pt>
        </cx:lvl>
      </cx:numDim>
    </cx:data>
  </cx:chartData>
  <cx:chart>
    <cx:title pos="t" align="ctr" overlay="0">
      <cx:tx>
        <cx:txData>
          <cx:v>Top 6 Diagnoses Age Bands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b="1">
              <a:solidFill>
                <a:srgbClr val="002060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 panose="020B0403030403020204" pitchFamily="34" charset="0"/>
            </a:defRPr>
          </a:pPr>
          <a:r>
            <a:rPr lang="en-US" sz="2130" b="1" i="0" u="none" strike="noStrike" cap="none" spc="20" baseline="0" dirty="0">
              <a:solidFill>
                <a:srgbClr val="002060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rPr>
            <a:t>Top 6 Diagnoses Age Bands</a:t>
          </a:r>
        </a:p>
      </cx:txPr>
    </cx:title>
    <cx:plotArea>
      <cx:plotAreaRegion>
        <cx:series layoutId="funnel" uniqueId="{AC6B1B1E-A27C-48C2-833F-0FB0693CD135}" formatIdx="0">
          <cx:tx>
            <cx:txData>
              <cx:f>'Tod DX w. Age Bands'!$G$2</cx:f>
              <cx:v>% of Total </cx:v>
            </cx:txData>
          </cx:tx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>
                    <a:solidFill>
                      <a:srgbClr val="002060"/>
                    </a:solidFill>
                  </a:defRPr>
                </a:pPr>
                <a:endParaRPr lang="en-US" sz="1197" b="0" i="0" u="none" strike="noStrike" baseline="0">
                  <a:solidFill>
                    <a:srgbClr val="002060"/>
                  </a:solidFill>
                  <a:latin typeface="Source Sans Pro Light"/>
                </a:endParaRPr>
              </a:p>
            </cx:txPr>
            <cx:visibility seriesName="0" categoryName="0" value="1"/>
          </cx:dataLabels>
          <cx:dataId val="0"/>
        </cx:series>
        <cx:series layoutId="funnel" hidden="1" uniqueId="{30B5E294-E99E-4A24-B36E-E3B001A64C2C}" formatIdx="1">
          <cx:tx>
            <cx:txData>
              <cx:f>'Tod DX w. Age Bands'!$H$2</cx:f>
              <cx:v>Unique Client Total</cx:v>
            </cx:txData>
          </cx:tx>
          <cx:dataLabels>
            <cx:visibility seriesName="0" categoryName="0" value="1"/>
          </cx:dataLabels>
          <cx:dataId val="1"/>
        </cx:series>
      </cx:plotAreaRegion>
      <cx:axis id="0">
        <cx:catScaling gapWidth="0.5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>
                <a:solidFill>
                  <a:srgbClr val="002060"/>
                </a:solidFill>
              </a:defRPr>
            </a:pPr>
            <a:endParaRPr lang="en-US" sz="900" b="0" i="0" u="none" strike="noStrike" baseline="0">
              <a:solidFill>
                <a:srgbClr val="002060"/>
              </a:solidFill>
              <a:latin typeface="Aptos Narrow" panose="02110004020202020204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4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/>
  </cs:dataLabel>
  <cs:dataLabelCallout>
    <cs:lnRef idx="0"/>
    <cs:fillRef idx="0"/>
    <cs:effectRef idx="0"/>
    <cs:fontRef idx="minor">
      <a:schemeClr val="dk1">
        <a:lumMod val="50000"/>
        <a:lumOff val="50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ln w="9525" cap="flat" cmpd="sng" algn="ctr">
        <a:solidFill>
          <a:schemeClr val="phClr">
            <a:alpha val="50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cap="none" spc="2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672CB6-560D-4685-9DB6-539ADA634B2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1242D69F-19D6-41C6-A50D-B7EEF216434D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MOUD/MAT Stigmatization</a:t>
          </a:r>
        </a:p>
      </dgm:t>
    </dgm:pt>
    <dgm:pt modelId="{515D0900-4D09-4084-B093-7EF25BC243FC}" type="parTrans" cxnId="{AD8E35A5-8227-48B6-9003-D8737B86149C}">
      <dgm:prSet/>
      <dgm:spPr/>
      <dgm:t>
        <a:bodyPr/>
        <a:lstStyle/>
        <a:p>
          <a:endParaRPr lang="en-US"/>
        </a:p>
      </dgm:t>
    </dgm:pt>
    <dgm:pt modelId="{BF120432-56D2-4DA6-A46E-4347305D4839}" type="sibTrans" cxnId="{AD8E35A5-8227-48B6-9003-D8737B86149C}">
      <dgm:prSet/>
      <dgm:spPr/>
      <dgm:t>
        <a:bodyPr/>
        <a:lstStyle/>
        <a:p>
          <a:endParaRPr lang="en-US"/>
        </a:p>
      </dgm:t>
    </dgm:pt>
    <dgm:pt modelId="{BD3383C5-BC7C-4339-BA63-118AC0EE7907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Carceral Stigmatization</a:t>
          </a:r>
        </a:p>
      </dgm:t>
    </dgm:pt>
    <dgm:pt modelId="{ED65BD3E-A088-47AC-A32A-435C43F39C21}" type="parTrans" cxnId="{487E977C-6234-4960-8BDD-6F6E651EA564}">
      <dgm:prSet/>
      <dgm:spPr/>
      <dgm:t>
        <a:bodyPr/>
        <a:lstStyle/>
        <a:p>
          <a:endParaRPr lang="en-US"/>
        </a:p>
      </dgm:t>
    </dgm:pt>
    <dgm:pt modelId="{344A7427-B913-42EB-991B-4D476C3B4523}" type="sibTrans" cxnId="{487E977C-6234-4960-8BDD-6F6E651EA564}">
      <dgm:prSet/>
      <dgm:spPr/>
      <dgm:t>
        <a:bodyPr/>
        <a:lstStyle/>
        <a:p>
          <a:endParaRPr lang="en-US"/>
        </a:p>
      </dgm:t>
    </dgm:pt>
    <dgm:pt modelId="{D65CCB95-DC17-4345-8321-FC89EED8C06E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Addiction Stigmatization</a:t>
          </a:r>
        </a:p>
      </dgm:t>
    </dgm:pt>
    <dgm:pt modelId="{F2D1BADF-E1A2-40FC-9332-0FC04749A292}" type="parTrans" cxnId="{2F4633B6-071C-47B2-A670-58F4BF8942B8}">
      <dgm:prSet/>
      <dgm:spPr/>
      <dgm:t>
        <a:bodyPr/>
        <a:lstStyle/>
        <a:p>
          <a:endParaRPr lang="en-US"/>
        </a:p>
      </dgm:t>
    </dgm:pt>
    <dgm:pt modelId="{C85F3D56-2FAA-48EA-9076-DD809E158FE5}" type="sibTrans" cxnId="{2F4633B6-071C-47B2-A670-58F4BF8942B8}">
      <dgm:prSet/>
      <dgm:spPr/>
      <dgm:t>
        <a:bodyPr/>
        <a:lstStyle/>
        <a:p>
          <a:endParaRPr lang="en-US"/>
        </a:p>
      </dgm:t>
    </dgm:pt>
    <dgm:pt modelId="{D09886D7-E808-4321-8F20-6393CFBC87C4}" type="pres">
      <dgm:prSet presAssocID="{93672CB6-560D-4685-9DB6-539ADA634B2C}" presName="compositeShape" presStyleCnt="0">
        <dgm:presLayoutVars>
          <dgm:chMax val="7"/>
          <dgm:dir/>
          <dgm:resizeHandles val="exact"/>
        </dgm:presLayoutVars>
      </dgm:prSet>
      <dgm:spPr/>
    </dgm:pt>
    <dgm:pt modelId="{7C3C524D-4198-4D9C-BA43-5037EB4D61F4}" type="pres">
      <dgm:prSet presAssocID="{93672CB6-560D-4685-9DB6-539ADA634B2C}" presName="wedge1" presStyleLbl="node1" presStyleIdx="0" presStyleCnt="3"/>
      <dgm:spPr/>
    </dgm:pt>
    <dgm:pt modelId="{648A8623-56AE-4B4E-83FD-99D03A1A7F4F}" type="pres">
      <dgm:prSet presAssocID="{93672CB6-560D-4685-9DB6-539ADA634B2C}" presName="dummy1a" presStyleCnt="0"/>
      <dgm:spPr/>
    </dgm:pt>
    <dgm:pt modelId="{E3B5D512-8F07-4B2E-8A5D-DA18B4F5C519}" type="pres">
      <dgm:prSet presAssocID="{93672CB6-560D-4685-9DB6-539ADA634B2C}" presName="dummy1b" presStyleCnt="0"/>
      <dgm:spPr/>
    </dgm:pt>
    <dgm:pt modelId="{4F48B847-D44C-4B0D-BAE0-E96320FB7D6C}" type="pres">
      <dgm:prSet presAssocID="{93672CB6-560D-4685-9DB6-539ADA634B2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2779DEA-DCFA-43B7-AB97-07F5CD553CDC}" type="pres">
      <dgm:prSet presAssocID="{93672CB6-560D-4685-9DB6-539ADA634B2C}" presName="wedge2" presStyleLbl="node1" presStyleIdx="1" presStyleCnt="3"/>
      <dgm:spPr/>
    </dgm:pt>
    <dgm:pt modelId="{1632B59C-E271-464D-8696-5D209CF531D0}" type="pres">
      <dgm:prSet presAssocID="{93672CB6-560D-4685-9DB6-539ADA634B2C}" presName="dummy2a" presStyleCnt="0"/>
      <dgm:spPr/>
    </dgm:pt>
    <dgm:pt modelId="{47F4E50D-DB3E-49B6-9E3F-8EE5D9AB52F8}" type="pres">
      <dgm:prSet presAssocID="{93672CB6-560D-4685-9DB6-539ADA634B2C}" presName="dummy2b" presStyleCnt="0"/>
      <dgm:spPr/>
    </dgm:pt>
    <dgm:pt modelId="{FA2CE83E-59FA-402D-8262-FF0EB98B6D9D}" type="pres">
      <dgm:prSet presAssocID="{93672CB6-560D-4685-9DB6-539ADA634B2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F2EE4A8-1743-4406-A8C2-8BDB521AB2B0}" type="pres">
      <dgm:prSet presAssocID="{93672CB6-560D-4685-9DB6-539ADA634B2C}" presName="wedge3" presStyleLbl="node1" presStyleIdx="2" presStyleCnt="3"/>
      <dgm:spPr/>
    </dgm:pt>
    <dgm:pt modelId="{32D1E9DE-256F-4C75-A235-270C87261BCD}" type="pres">
      <dgm:prSet presAssocID="{93672CB6-560D-4685-9DB6-539ADA634B2C}" presName="dummy3a" presStyleCnt="0"/>
      <dgm:spPr/>
    </dgm:pt>
    <dgm:pt modelId="{511E9D8B-6F21-4A08-8FF0-0933665211E0}" type="pres">
      <dgm:prSet presAssocID="{93672CB6-560D-4685-9DB6-539ADA634B2C}" presName="dummy3b" presStyleCnt="0"/>
      <dgm:spPr/>
    </dgm:pt>
    <dgm:pt modelId="{264BC2DA-17EE-42D2-B585-E64D9C35C3B4}" type="pres">
      <dgm:prSet presAssocID="{93672CB6-560D-4685-9DB6-539ADA634B2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1F81C9C-8D3C-4B1B-9B10-2CBCED6BBB2F}" type="pres">
      <dgm:prSet presAssocID="{BF120432-56D2-4DA6-A46E-4347305D4839}" presName="arrowWedge1" presStyleLbl="fgSibTrans2D1" presStyleIdx="0" presStyleCnt="3"/>
      <dgm:spPr/>
    </dgm:pt>
    <dgm:pt modelId="{7A0C1F4B-07B7-4E5F-AD73-C0869D2A1EA3}" type="pres">
      <dgm:prSet presAssocID="{344A7427-B913-42EB-991B-4D476C3B4523}" presName="arrowWedge2" presStyleLbl="fgSibTrans2D1" presStyleIdx="1" presStyleCnt="3"/>
      <dgm:spPr/>
    </dgm:pt>
    <dgm:pt modelId="{5A5A51C8-0E90-4CE7-8BAF-E46281793B81}" type="pres">
      <dgm:prSet presAssocID="{C85F3D56-2FAA-48EA-9076-DD809E158FE5}" presName="arrowWedge3" presStyleLbl="fgSibTrans2D1" presStyleIdx="2" presStyleCnt="3"/>
      <dgm:spPr/>
    </dgm:pt>
  </dgm:ptLst>
  <dgm:cxnLst>
    <dgm:cxn modelId="{B9EF2410-2090-42DA-B7BD-570E2A524FC2}" type="presOf" srcId="{D65CCB95-DC17-4345-8321-FC89EED8C06E}" destId="{1F2EE4A8-1743-4406-A8C2-8BDB521AB2B0}" srcOrd="0" destOrd="0" presId="urn:microsoft.com/office/officeart/2005/8/layout/cycle8"/>
    <dgm:cxn modelId="{4FC74C14-4C81-4A42-8DBB-C5B0935D5AAA}" type="presOf" srcId="{93672CB6-560D-4685-9DB6-539ADA634B2C}" destId="{D09886D7-E808-4321-8F20-6393CFBC87C4}" srcOrd="0" destOrd="0" presId="urn:microsoft.com/office/officeart/2005/8/layout/cycle8"/>
    <dgm:cxn modelId="{0D3B3257-9A6D-483A-B974-B2B3E6B52032}" type="presOf" srcId="{1242D69F-19D6-41C6-A50D-B7EEF216434D}" destId="{7C3C524D-4198-4D9C-BA43-5037EB4D61F4}" srcOrd="0" destOrd="0" presId="urn:microsoft.com/office/officeart/2005/8/layout/cycle8"/>
    <dgm:cxn modelId="{487E977C-6234-4960-8BDD-6F6E651EA564}" srcId="{93672CB6-560D-4685-9DB6-539ADA634B2C}" destId="{BD3383C5-BC7C-4339-BA63-118AC0EE7907}" srcOrd="1" destOrd="0" parTransId="{ED65BD3E-A088-47AC-A32A-435C43F39C21}" sibTransId="{344A7427-B913-42EB-991B-4D476C3B4523}"/>
    <dgm:cxn modelId="{F103A891-7B70-4184-B9AB-4C0E161B4C06}" type="presOf" srcId="{BD3383C5-BC7C-4339-BA63-118AC0EE7907}" destId="{92779DEA-DCFA-43B7-AB97-07F5CD553CDC}" srcOrd="0" destOrd="0" presId="urn:microsoft.com/office/officeart/2005/8/layout/cycle8"/>
    <dgm:cxn modelId="{AD8E35A5-8227-48B6-9003-D8737B86149C}" srcId="{93672CB6-560D-4685-9DB6-539ADA634B2C}" destId="{1242D69F-19D6-41C6-A50D-B7EEF216434D}" srcOrd="0" destOrd="0" parTransId="{515D0900-4D09-4084-B093-7EF25BC243FC}" sibTransId="{BF120432-56D2-4DA6-A46E-4347305D4839}"/>
    <dgm:cxn modelId="{F1C267AB-7875-45AF-AD66-2805A41457D0}" type="presOf" srcId="{1242D69F-19D6-41C6-A50D-B7EEF216434D}" destId="{4F48B847-D44C-4B0D-BAE0-E96320FB7D6C}" srcOrd="1" destOrd="0" presId="urn:microsoft.com/office/officeart/2005/8/layout/cycle8"/>
    <dgm:cxn modelId="{AABD4DB2-EF20-4C59-992A-EDCBE11E24F0}" type="presOf" srcId="{D65CCB95-DC17-4345-8321-FC89EED8C06E}" destId="{264BC2DA-17EE-42D2-B585-E64D9C35C3B4}" srcOrd="1" destOrd="0" presId="urn:microsoft.com/office/officeart/2005/8/layout/cycle8"/>
    <dgm:cxn modelId="{2F4633B6-071C-47B2-A670-58F4BF8942B8}" srcId="{93672CB6-560D-4685-9DB6-539ADA634B2C}" destId="{D65CCB95-DC17-4345-8321-FC89EED8C06E}" srcOrd="2" destOrd="0" parTransId="{F2D1BADF-E1A2-40FC-9332-0FC04749A292}" sibTransId="{C85F3D56-2FAA-48EA-9076-DD809E158FE5}"/>
    <dgm:cxn modelId="{097738E2-3F0A-47F8-B4B7-653D374EC8CE}" type="presOf" srcId="{BD3383C5-BC7C-4339-BA63-118AC0EE7907}" destId="{FA2CE83E-59FA-402D-8262-FF0EB98B6D9D}" srcOrd="1" destOrd="0" presId="urn:microsoft.com/office/officeart/2005/8/layout/cycle8"/>
    <dgm:cxn modelId="{1B127951-67CE-4E76-86B7-18879F8C2CA0}" type="presParOf" srcId="{D09886D7-E808-4321-8F20-6393CFBC87C4}" destId="{7C3C524D-4198-4D9C-BA43-5037EB4D61F4}" srcOrd="0" destOrd="0" presId="urn:microsoft.com/office/officeart/2005/8/layout/cycle8"/>
    <dgm:cxn modelId="{4D4A7460-F5A4-49FA-BBB4-3D6B2ED5EC4F}" type="presParOf" srcId="{D09886D7-E808-4321-8F20-6393CFBC87C4}" destId="{648A8623-56AE-4B4E-83FD-99D03A1A7F4F}" srcOrd="1" destOrd="0" presId="urn:microsoft.com/office/officeart/2005/8/layout/cycle8"/>
    <dgm:cxn modelId="{71DC6AB4-6E4B-475B-9E95-EFF924F5E3CA}" type="presParOf" srcId="{D09886D7-E808-4321-8F20-6393CFBC87C4}" destId="{E3B5D512-8F07-4B2E-8A5D-DA18B4F5C519}" srcOrd="2" destOrd="0" presId="urn:microsoft.com/office/officeart/2005/8/layout/cycle8"/>
    <dgm:cxn modelId="{1F2F47C6-20F2-4261-A212-8557A05E600F}" type="presParOf" srcId="{D09886D7-E808-4321-8F20-6393CFBC87C4}" destId="{4F48B847-D44C-4B0D-BAE0-E96320FB7D6C}" srcOrd="3" destOrd="0" presId="urn:microsoft.com/office/officeart/2005/8/layout/cycle8"/>
    <dgm:cxn modelId="{1601D1FA-943C-44DA-B610-541959B7C997}" type="presParOf" srcId="{D09886D7-E808-4321-8F20-6393CFBC87C4}" destId="{92779DEA-DCFA-43B7-AB97-07F5CD553CDC}" srcOrd="4" destOrd="0" presId="urn:microsoft.com/office/officeart/2005/8/layout/cycle8"/>
    <dgm:cxn modelId="{8FD2837E-51E0-4F2C-959F-94AD28DCB4C0}" type="presParOf" srcId="{D09886D7-E808-4321-8F20-6393CFBC87C4}" destId="{1632B59C-E271-464D-8696-5D209CF531D0}" srcOrd="5" destOrd="0" presId="urn:microsoft.com/office/officeart/2005/8/layout/cycle8"/>
    <dgm:cxn modelId="{5F02F119-D4D3-4514-BAAD-CB3D82E8395C}" type="presParOf" srcId="{D09886D7-E808-4321-8F20-6393CFBC87C4}" destId="{47F4E50D-DB3E-49B6-9E3F-8EE5D9AB52F8}" srcOrd="6" destOrd="0" presId="urn:microsoft.com/office/officeart/2005/8/layout/cycle8"/>
    <dgm:cxn modelId="{CB8238C6-F5E1-4AAE-A4D7-BD2902142AFE}" type="presParOf" srcId="{D09886D7-E808-4321-8F20-6393CFBC87C4}" destId="{FA2CE83E-59FA-402D-8262-FF0EB98B6D9D}" srcOrd="7" destOrd="0" presId="urn:microsoft.com/office/officeart/2005/8/layout/cycle8"/>
    <dgm:cxn modelId="{33D23C63-3B73-485E-9642-66836FC0FE62}" type="presParOf" srcId="{D09886D7-E808-4321-8F20-6393CFBC87C4}" destId="{1F2EE4A8-1743-4406-A8C2-8BDB521AB2B0}" srcOrd="8" destOrd="0" presId="urn:microsoft.com/office/officeart/2005/8/layout/cycle8"/>
    <dgm:cxn modelId="{1ADE6793-A0FF-4C67-AED8-F46B6D290FCF}" type="presParOf" srcId="{D09886D7-E808-4321-8F20-6393CFBC87C4}" destId="{32D1E9DE-256F-4C75-A235-270C87261BCD}" srcOrd="9" destOrd="0" presId="urn:microsoft.com/office/officeart/2005/8/layout/cycle8"/>
    <dgm:cxn modelId="{6CE9BC91-2486-4357-8190-95BCFFA97B29}" type="presParOf" srcId="{D09886D7-E808-4321-8F20-6393CFBC87C4}" destId="{511E9D8B-6F21-4A08-8FF0-0933665211E0}" srcOrd="10" destOrd="0" presId="urn:microsoft.com/office/officeart/2005/8/layout/cycle8"/>
    <dgm:cxn modelId="{18C304B5-0F05-4ABB-8397-113B97D46C65}" type="presParOf" srcId="{D09886D7-E808-4321-8F20-6393CFBC87C4}" destId="{264BC2DA-17EE-42D2-B585-E64D9C35C3B4}" srcOrd="11" destOrd="0" presId="urn:microsoft.com/office/officeart/2005/8/layout/cycle8"/>
    <dgm:cxn modelId="{2CD19604-4646-49E2-A877-7581887DDBF4}" type="presParOf" srcId="{D09886D7-E808-4321-8F20-6393CFBC87C4}" destId="{61F81C9C-8D3C-4B1B-9B10-2CBCED6BBB2F}" srcOrd="12" destOrd="0" presId="urn:microsoft.com/office/officeart/2005/8/layout/cycle8"/>
    <dgm:cxn modelId="{5D7B28B7-D0D5-4649-90FA-D48F3234EBDB}" type="presParOf" srcId="{D09886D7-E808-4321-8F20-6393CFBC87C4}" destId="{7A0C1F4B-07B7-4E5F-AD73-C0869D2A1EA3}" srcOrd="13" destOrd="0" presId="urn:microsoft.com/office/officeart/2005/8/layout/cycle8"/>
    <dgm:cxn modelId="{3E39999F-61A0-441D-8491-073F56E0CBD3}" type="presParOf" srcId="{D09886D7-E808-4321-8F20-6393CFBC87C4}" destId="{5A5A51C8-0E90-4CE7-8BAF-E46281793B8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C524D-4198-4D9C-BA43-5037EB4D61F4}">
      <dsp:nvSpPr>
        <dsp:cNvPr id="0" name=""/>
        <dsp:cNvSpPr/>
      </dsp:nvSpPr>
      <dsp:spPr>
        <a:xfrm>
          <a:off x="466943" y="442269"/>
          <a:ext cx="4031170" cy="403117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MOUD/MAT Stigmatization</a:t>
          </a:r>
        </a:p>
      </dsp:txBody>
      <dsp:txXfrm>
        <a:off x="2591466" y="1296493"/>
        <a:ext cx="1439703" cy="1199753"/>
      </dsp:txXfrm>
    </dsp:sp>
    <dsp:sp modelId="{92779DEA-DCFA-43B7-AB97-07F5CD553CDC}">
      <dsp:nvSpPr>
        <dsp:cNvPr id="0" name=""/>
        <dsp:cNvSpPr/>
      </dsp:nvSpPr>
      <dsp:spPr>
        <a:xfrm>
          <a:off x="383920" y="586240"/>
          <a:ext cx="4031170" cy="403117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Carceral Stigmatization</a:t>
          </a:r>
        </a:p>
      </dsp:txBody>
      <dsp:txXfrm>
        <a:off x="1343723" y="3201701"/>
        <a:ext cx="2159555" cy="1055782"/>
      </dsp:txXfrm>
    </dsp:sp>
    <dsp:sp modelId="{1F2EE4A8-1743-4406-A8C2-8BDB521AB2B0}">
      <dsp:nvSpPr>
        <dsp:cNvPr id="0" name=""/>
        <dsp:cNvSpPr/>
      </dsp:nvSpPr>
      <dsp:spPr>
        <a:xfrm>
          <a:off x="300898" y="442269"/>
          <a:ext cx="4031170" cy="403117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Addiction Stigmatization</a:t>
          </a:r>
        </a:p>
      </dsp:txBody>
      <dsp:txXfrm>
        <a:off x="767841" y="1296493"/>
        <a:ext cx="1439703" cy="1199753"/>
      </dsp:txXfrm>
    </dsp:sp>
    <dsp:sp modelId="{61F81C9C-8D3C-4B1B-9B10-2CBCED6BBB2F}">
      <dsp:nvSpPr>
        <dsp:cNvPr id="0" name=""/>
        <dsp:cNvSpPr/>
      </dsp:nvSpPr>
      <dsp:spPr>
        <a:xfrm>
          <a:off x="217727" y="192721"/>
          <a:ext cx="4530267" cy="453026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C1F4B-07B7-4E5F-AD73-C0869D2A1EA3}">
      <dsp:nvSpPr>
        <dsp:cNvPr id="0" name=""/>
        <dsp:cNvSpPr/>
      </dsp:nvSpPr>
      <dsp:spPr>
        <a:xfrm>
          <a:off x="134372" y="336436"/>
          <a:ext cx="4530267" cy="453026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5A51C8-0E90-4CE7-8BAF-E46281793B81}">
      <dsp:nvSpPr>
        <dsp:cNvPr id="0" name=""/>
        <dsp:cNvSpPr/>
      </dsp:nvSpPr>
      <dsp:spPr>
        <a:xfrm>
          <a:off x="51016" y="192721"/>
          <a:ext cx="4530267" cy="453026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8EB1-FF96-47AA-9A30-F1BFF2FFD1F7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75FB2-D12E-4669-8522-D3E2C7E6D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A361-7934-4769-9B16-8A939698742C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E0B9-48E4-499D-93B2-B07D003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00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146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512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917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05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461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956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41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176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345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283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03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931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0768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5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35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88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13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8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2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5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5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6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35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6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0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babebe@chrhealth.or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hyperlink" Target="mailto:jhoyt@chrhealth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microsoft.com/office/2014/relationships/chartEx" Target="../charts/chartEx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group of potted plants">
            <a:extLst>
              <a:ext uri="{FF2B5EF4-FFF2-40B4-BE49-F238E27FC236}">
                <a16:creationId xmlns:a16="http://schemas.microsoft.com/office/drawing/2014/main" id="{C5E399AE-C2DC-0BE4-A179-9A726D23FF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5" r="15"/>
          <a:stretch/>
        </p:blipFill>
        <p:spPr>
          <a:xfrm>
            <a:off x="458788" y="457200"/>
            <a:ext cx="11274425" cy="5943600"/>
          </a:xfrm>
        </p:spPr>
      </p:pic>
      <p:pic>
        <p:nvPicPr>
          <p:cNvPr id="4" name="Picture 3" descr="A logo with a flower&#10;&#10;Description automatically generated with medium confidence">
            <a:extLst>
              <a:ext uri="{FF2B5EF4-FFF2-40B4-BE49-F238E27FC236}">
                <a16:creationId xmlns:a16="http://schemas.microsoft.com/office/drawing/2014/main" id="{CCE74B8E-B314-599C-9BC6-FEC1805F9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890" y="811159"/>
            <a:ext cx="3813560" cy="1826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D514D5-48C3-F1C9-0CAD-603002468559}"/>
              </a:ext>
            </a:extLst>
          </p:cNvPr>
          <p:cNvSpPr txBox="1"/>
          <p:nvPr/>
        </p:nvSpPr>
        <p:spPr>
          <a:xfrm>
            <a:off x="7633607" y="898071"/>
            <a:ext cx="40168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Community Health Resources </a:t>
            </a:r>
          </a:p>
          <a:p>
            <a:endParaRPr lang="en-US" sz="3600" b="1" dirty="0">
              <a:solidFill>
                <a:srgbClr val="002060"/>
              </a:solidFill>
            </a:endParaRPr>
          </a:p>
          <a:p>
            <a:r>
              <a:rPr lang="en-US" sz="3600" b="1" dirty="0">
                <a:solidFill>
                  <a:srgbClr val="002060"/>
                </a:solidFill>
              </a:rPr>
              <a:t>Enfield Services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Bisrat Abebe, LCSW</a:t>
            </a:r>
          </a:p>
          <a:p>
            <a:r>
              <a:rPr lang="en-US" dirty="0">
                <a:solidFill>
                  <a:srgbClr val="002060"/>
                </a:solidFill>
              </a:rPr>
              <a:t>Associate Vice President</a:t>
            </a:r>
          </a:p>
          <a:p>
            <a:r>
              <a:rPr lang="en-US" dirty="0">
                <a:solidFill>
                  <a:srgbClr val="002060"/>
                </a:solidFill>
              </a:rPr>
              <a:t>babebe@chrhealth.org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08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e chart and pencil percentage sign">
            <a:extLst>
              <a:ext uri="{FF2B5EF4-FFF2-40B4-BE49-F238E27FC236}">
                <a16:creationId xmlns:a16="http://schemas.microsoft.com/office/drawing/2014/main" id="{9B588B6E-C612-2A64-9139-AF100BCC4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02" y="2234242"/>
            <a:ext cx="4223136" cy="27147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44B7D88-18D8-7250-6364-BECA6F65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03" y="-1133747"/>
            <a:ext cx="6461184" cy="505968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CHR’s 24hr</a:t>
            </a:r>
            <a:br>
              <a:rPr lang="en-US" b="1" dirty="0">
                <a:solidFill>
                  <a:srgbClr val="00206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Crisis Services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0D5F39-EF49-BECB-8276-8B8A46F07A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63886" y="1956707"/>
            <a:ext cx="6457950" cy="35052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Received 24 crisis referrals for Enfield residents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71% of those people had a SUD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1 in 4 people were Opiate impacted (24%)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33% had some level of Suicidal ideation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 Linked or re-linked 16 of those people (67%) to treatment/healthcare.</a:t>
            </a:r>
          </a:p>
          <a:p>
            <a:r>
              <a:rPr lang="en-US" sz="1050" b="1" dirty="0">
                <a:solidFill>
                  <a:srgbClr val="002060"/>
                </a:solidFill>
              </a:rPr>
              <a:t>*Data is from the time-period March 2024 through May 2024</a:t>
            </a:r>
          </a:p>
          <a:p>
            <a:endParaRPr lang="en-US" sz="2200" b="1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374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4B7D88-18D8-7250-6364-BECA6F65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4907280" cy="505968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Multiple Stigmatized identities each making the others even more problematic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825FF5DA-6EF5-0D18-716E-437606E147C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668237829"/>
              </p:ext>
            </p:extLst>
          </p:nvPr>
        </p:nvGraphicFramePr>
        <p:xfrm>
          <a:off x="6475413" y="883920"/>
          <a:ext cx="4799012" cy="5059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6635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F497D11-7AD3-5BAB-75BC-BFDB0A0B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821636" cy="67545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Evidence Based Substance Use Treatments Offered</a:t>
            </a:r>
            <a:endParaRPr lang="en-US" dirty="0"/>
          </a:p>
        </p:txBody>
      </p:sp>
      <p:sp>
        <p:nvSpPr>
          <p:cNvPr id="4" name="Table Placeholder 2">
            <a:extLst>
              <a:ext uri="{FF2B5EF4-FFF2-40B4-BE49-F238E27FC236}">
                <a16:creationId xmlns:a16="http://schemas.microsoft.com/office/drawing/2014/main" id="{0240AED6-022C-F48D-58C5-FAF4B5D21DE3}"/>
              </a:ext>
            </a:extLst>
          </p:cNvPr>
          <p:cNvSpPr txBox="1">
            <a:spLocks/>
          </p:cNvSpPr>
          <p:nvPr/>
        </p:nvSpPr>
        <p:spPr>
          <a:xfrm>
            <a:off x="1575253" y="1559379"/>
            <a:ext cx="9389383" cy="492714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200" b="1" dirty="0">
                <a:solidFill>
                  <a:srgbClr val="002060"/>
                </a:solidFill>
              </a:rPr>
              <a:t>Enfield Pathways: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6200" dirty="0">
                <a:solidFill>
                  <a:srgbClr val="002060"/>
                </a:solidFill>
              </a:rPr>
              <a:t>Informed by Harm Reduction principles (reduce barrier to care and combat stigma)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6200" dirty="0">
                <a:solidFill>
                  <a:srgbClr val="002060"/>
                </a:solidFill>
              </a:rPr>
              <a:t>Provides individualized person- and family-centered care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6200" dirty="0">
                <a:solidFill>
                  <a:srgbClr val="002060"/>
                </a:solidFill>
              </a:rPr>
              <a:t>Medication Assisted Treatment (MAT) </a:t>
            </a:r>
          </a:p>
          <a:p>
            <a:r>
              <a:rPr lang="en-US" sz="6200" b="1" dirty="0">
                <a:solidFill>
                  <a:srgbClr val="002060"/>
                </a:solidFill>
              </a:rPr>
              <a:t>FDA approved medications for addiction disease: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6200" dirty="0">
                <a:solidFill>
                  <a:schemeClr val="tx1"/>
                </a:solidFill>
              </a:rPr>
              <a:t>Methadone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6200" dirty="0">
                <a:solidFill>
                  <a:schemeClr val="tx1"/>
                </a:solidFill>
              </a:rPr>
              <a:t>Suboxone (Buprenorphine)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6200" dirty="0">
                <a:solidFill>
                  <a:schemeClr val="tx1"/>
                </a:solidFill>
              </a:rPr>
              <a:t>Naloxone (Vivitrol)</a:t>
            </a:r>
          </a:p>
          <a:p>
            <a:pPr lvl="1"/>
            <a:r>
              <a:rPr lang="en-US" sz="9600" b="1" dirty="0">
                <a:solidFill>
                  <a:srgbClr val="002060"/>
                </a:solidFill>
              </a:rPr>
              <a:t>Current census:180.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9600" b="1" dirty="0">
                <a:solidFill>
                  <a:schemeClr val="tx1"/>
                </a:solidFill>
              </a:rPr>
              <a:t> 60% male, 40% female;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9600" b="1" dirty="0">
                <a:solidFill>
                  <a:schemeClr val="tx1"/>
                </a:solidFill>
              </a:rPr>
              <a:t> 30-34 years old: 17.78%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9600" b="1" dirty="0">
                <a:solidFill>
                  <a:schemeClr val="tx1"/>
                </a:solidFill>
              </a:rPr>
              <a:t>35-39 years old: 24.44%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9600" b="1" dirty="0">
                <a:solidFill>
                  <a:schemeClr val="tx1"/>
                </a:solidFill>
              </a:rPr>
              <a:t>40-44 years old: 18.33%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2600" dirty="0">
              <a:solidFill>
                <a:srgbClr val="002060"/>
              </a:solidFill>
            </a:endParaRPr>
          </a:p>
          <a:p>
            <a:pPr lvl="1"/>
            <a:endParaRPr lang="en-US" sz="2600" dirty="0">
              <a:solidFill>
                <a:srgbClr val="002060"/>
              </a:solidFill>
            </a:endParaRPr>
          </a:p>
          <a:p>
            <a:endParaRPr lang="en-US" sz="2600" b="1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344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F497D11-7AD3-5BAB-75BC-BFDB0A0B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821636" cy="67545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MAT/MOUD services in DOC Locations</a:t>
            </a:r>
            <a:endParaRPr lang="en-US" dirty="0"/>
          </a:p>
        </p:txBody>
      </p:sp>
      <p:sp>
        <p:nvSpPr>
          <p:cNvPr id="2" name="Table Placeholder 2">
            <a:extLst>
              <a:ext uri="{FF2B5EF4-FFF2-40B4-BE49-F238E27FC236}">
                <a16:creationId xmlns:a16="http://schemas.microsoft.com/office/drawing/2014/main" id="{17C450A2-F737-A829-3692-BB16281FA3FB}"/>
              </a:ext>
            </a:extLst>
          </p:cNvPr>
          <p:cNvSpPr txBox="1">
            <a:spLocks/>
          </p:cNvSpPr>
          <p:nvPr/>
        </p:nvSpPr>
        <p:spPr>
          <a:xfrm>
            <a:off x="914400" y="1730828"/>
            <a:ext cx="10331450" cy="3939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7 Locations (</a:t>
            </a:r>
            <a:r>
              <a:rPr lang="en-US" sz="2400" b="1" dirty="0">
                <a:solidFill>
                  <a:srgbClr val="002060"/>
                </a:solidFill>
              </a:rPr>
              <a:t>Carl Robinson, Cybulski, Osborn, Walker-MacDougal, Hartford, Corrigan</a:t>
            </a:r>
            <a:r>
              <a:rPr lang="en-US" sz="2400" dirty="0">
                <a:solidFill>
                  <a:srgbClr val="002060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Census: Total over 575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All 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Majority on Methadone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Post Incarceration Care Coordination/Re-entry Services (Over 92% connected with services)</a:t>
            </a:r>
          </a:p>
        </p:txBody>
      </p:sp>
    </p:spTree>
    <p:extLst>
      <p:ext uri="{BB962C8B-B14F-4D97-AF65-F5344CB8AC3E}">
        <p14:creationId xmlns:p14="http://schemas.microsoft.com/office/powerpoint/2010/main" val="3322333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B0A9F6B-B714-24A4-1731-04239F0C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00741"/>
            <a:ext cx="4802372" cy="2788919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+mn-lt"/>
              </a:rPr>
              <a:t>Thank You!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F098455-F3AD-4CE1-6F83-28C95857EE2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94014" y="3751761"/>
            <a:ext cx="4802735" cy="207264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Bisrat Abebe, LCSW</a:t>
            </a:r>
          </a:p>
          <a:p>
            <a:r>
              <a:rPr lang="en-US" dirty="0">
                <a:solidFill>
                  <a:srgbClr val="002060"/>
                </a:solidFill>
              </a:rPr>
              <a:t>Associate Vice President</a:t>
            </a:r>
          </a:p>
          <a:p>
            <a:r>
              <a:rPr lang="en-US" dirty="0">
                <a:solidFill>
                  <a:srgbClr val="002060"/>
                </a:solidFill>
                <a:hlinkClick r:id="rId3"/>
              </a:rPr>
              <a:t>babebe@chrhealth.org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Jason Hoyt, MBA</a:t>
            </a:r>
          </a:p>
          <a:p>
            <a:r>
              <a:rPr lang="en-US" dirty="0">
                <a:solidFill>
                  <a:srgbClr val="002060"/>
                </a:solidFill>
              </a:rPr>
              <a:t>Data Analytics and Support Manager</a:t>
            </a:r>
          </a:p>
          <a:p>
            <a:r>
              <a:rPr lang="en-US" dirty="0">
                <a:solidFill>
                  <a:srgbClr val="002060"/>
                </a:solidFill>
                <a:hlinkClick r:id="rId4"/>
              </a:rPr>
              <a:t>jhoyt@chrhealth.org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D350C2-47A5-211F-A685-9ACD21117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Placeholder 4" descr="A group of people looking at a computer">
            <a:extLst>
              <a:ext uri="{FF2B5EF4-FFF2-40B4-BE49-F238E27FC236}">
                <a16:creationId xmlns:a16="http://schemas.microsoft.com/office/drawing/2014/main" id="{3F8EC18D-03A7-9C7B-E8C4-34A8973C74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6" r="16"/>
          <a:stretch/>
        </p:blipFill>
        <p:spPr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6263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04888D-B78B-26F5-9075-CDA3C673C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91935"/>
            <a:ext cx="5402694" cy="3477986"/>
          </a:xfrm>
        </p:spPr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  <a:latin typeface="+mn-lt"/>
              </a:rPr>
              <a:t>Our Commitment to Excellence</a:t>
            </a:r>
            <a:br>
              <a:rPr lang="en-US" dirty="0">
                <a:solidFill>
                  <a:srgbClr val="002060"/>
                </a:solidFill>
              </a:rPr>
            </a:br>
            <a:br>
              <a:rPr lang="en-US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  <a:latin typeface="+mn-lt"/>
              </a:rPr>
              <a:t>Consistent with our dedication to being Connecticut’s most comprehensive behavioral health provider for adults, children, and families, CHR has received a Gold Seal of Approval™ from The Joint Commission and was recently accredited by the National Commission on Correctional Health Care for opioid treatment programs in six CT jails and prisons.</a:t>
            </a:r>
          </a:p>
        </p:txBody>
      </p:sp>
      <p:pic>
        <p:nvPicPr>
          <p:cNvPr id="4" name="Picture Placeholder 6" descr="A person holding a plant">
            <a:extLst>
              <a:ext uri="{FF2B5EF4-FFF2-40B4-BE49-F238E27FC236}">
                <a16:creationId xmlns:a16="http://schemas.microsoft.com/office/drawing/2014/main" id="{C955C150-325C-37B0-FC68-0A283CBD7B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2132" r="12132"/>
          <a:stretch/>
        </p:blipFill>
        <p:spPr>
          <a:xfrm>
            <a:off x="0" y="849086"/>
            <a:ext cx="5402695" cy="5029200"/>
          </a:xfrm>
        </p:spPr>
      </p:pic>
      <p:pic>
        <p:nvPicPr>
          <p:cNvPr id="1026" name="Picture 2" descr="The Joint Commission National Quality of Approval">
            <a:extLst>
              <a:ext uri="{FF2B5EF4-FFF2-40B4-BE49-F238E27FC236}">
                <a16:creationId xmlns:a16="http://schemas.microsoft.com/office/drawing/2014/main" id="{71097C78-7B91-9A4F-4F7D-8AB58AFED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767" y="4739722"/>
            <a:ext cx="1761739" cy="163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6CA5A8-02DB-BAC6-EBB6-ADC77FC30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472" y="4865914"/>
            <a:ext cx="1458776" cy="1420418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chemeClr val="bg2">
                <a:alpha val="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1577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A68C7-3C3C-BE53-4654-8311229E433C}"/>
              </a:ext>
            </a:extLst>
          </p:cNvPr>
          <p:cNvSpPr txBox="1"/>
          <p:nvPr/>
        </p:nvSpPr>
        <p:spPr>
          <a:xfrm>
            <a:off x="963567" y="396532"/>
            <a:ext cx="10793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Services Provided for Enfield Residents in 2024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E9D83676-40F8-6990-3694-8EF12A0A8E14}"/>
              </a:ext>
            </a:extLst>
          </p:cNvPr>
          <p:cNvSpPr txBox="1">
            <a:spLocks/>
          </p:cNvSpPr>
          <p:nvPr/>
        </p:nvSpPr>
        <p:spPr>
          <a:xfrm>
            <a:off x="5160745" y="1445078"/>
            <a:ext cx="6500544" cy="4297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</a:rPr>
              <a:t>2,394 Clients reside in Enfield and were treated by CHR</a:t>
            </a:r>
          </a:p>
          <a:p>
            <a:r>
              <a:rPr lang="en-US" b="1" dirty="0">
                <a:solidFill>
                  <a:srgbClr val="002060"/>
                </a:solidFill>
              </a:rPr>
              <a:t>Of the 2,394 residents, 1,710 or 71.4% visited the Enfield clinic with the remaining seeking care in a different CHR setting</a:t>
            </a:r>
          </a:p>
          <a:p>
            <a:r>
              <a:rPr lang="en-US" b="1" dirty="0">
                <a:solidFill>
                  <a:srgbClr val="002060"/>
                </a:solidFill>
              </a:rPr>
              <a:t>Medicaid is the most prevalent insurer with commercial second</a:t>
            </a:r>
          </a:p>
          <a:p>
            <a:r>
              <a:rPr lang="en-US" b="1" dirty="0">
                <a:solidFill>
                  <a:srgbClr val="002060"/>
                </a:solidFill>
              </a:rPr>
              <a:t>Substance use disorder is the most prevalent diagnosis with Depression second, and Anxiety third </a:t>
            </a:r>
            <a:endParaRPr lang="en-US" dirty="0">
              <a:solidFill>
                <a:srgbClr val="002060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AF358AA-C9BC-8166-8DEA-B51F7C2CF1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908758"/>
              </p:ext>
            </p:extLst>
          </p:nvPr>
        </p:nvGraphicFramePr>
        <p:xfrm>
          <a:off x="449036" y="1196587"/>
          <a:ext cx="4653643" cy="2232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12F6948-1248-E24A-AA7A-2E1A17729C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133574"/>
              </p:ext>
            </p:extLst>
          </p:nvPr>
        </p:nvGraphicFramePr>
        <p:xfrm>
          <a:off x="-355147" y="3429000"/>
          <a:ext cx="6262007" cy="279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36831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A68C7-3C3C-BE53-4654-8311229E433C}"/>
              </a:ext>
            </a:extLst>
          </p:cNvPr>
          <p:cNvSpPr txBox="1"/>
          <p:nvPr/>
        </p:nvSpPr>
        <p:spPr>
          <a:xfrm>
            <a:off x="677635" y="550255"/>
            <a:ext cx="10793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Services Provided for Enfield Residents in 2024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E9D83676-40F8-6990-3694-8EF12A0A8E14}"/>
              </a:ext>
            </a:extLst>
          </p:cNvPr>
          <p:cNvSpPr txBox="1">
            <a:spLocks/>
          </p:cNvSpPr>
          <p:nvPr/>
        </p:nvSpPr>
        <p:spPr>
          <a:xfrm>
            <a:off x="5160745" y="1445078"/>
            <a:ext cx="6500544" cy="4297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</a:rPr>
              <a:t>54.1% of males, 10.2 percentage points more than the other two groups. </a:t>
            </a:r>
          </a:p>
          <a:p>
            <a:r>
              <a:rPr lang="en-US" b="1" dirty="0">
                <a:solidFill>
                  <a:srgbClr val="002060"/>
                </a:solidFill>
              </a:rPr>
              <a:t>The age band with the highest percentage 29.0%  is clients in the 35-50 year’s old age band. </a:t>
            </a:r>
          </a:p>
          <a:p>
            <a:r>
              <a:rPr lang="en-US" b="1" dirty="0">
                <a:solidFill>
                  <a:srgbClr val="002060"/>
                </a:solidFill>
              </a:rPr>
              <a:t>The average age is 38.6 and the median age is 37 year’s old. </a:t>
            </a:r>
            <a:endParaRPr lang="en-US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468C052-338D-02E3-1BDC-34DB2C6AD4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4475628"/>
              </p:ext>
            </p:extLst>
          </p:nvPr>
        </p:nvGraphicFramePr>
        <p:xfrm>
          <a:off x="721180" y="1196586"/>
          <a:ext cx="4572000" cy="2354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1547119-D97F-8B8E-66CE-3BF276ECC8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9742539"/>
              </p:ext>
            </p:extLst>
          </p:nvPr>
        </p:nvGraphicFramePr>
        <p:xfrm>
          <a:off x="654962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47659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5F8EB2-8936-F0AC-DA2A-4A5609BEA7E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5227" y="1020445"/>
            <a:ext cx="4802735" cy="50292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Over 30 different types of programs offered </a:t>
            </a:r>
          </a:p>
          <a:p>
            <a:r>
              <a:rPr lang="en-US" b="1" dirty="0">
                <a:solidFill>
                  <a:srgbClr val="002060"/>
                </a:solidFill>
              </a:rPr>
              <a:t>4,549 clients were served</a:t>
            </a:r>
          </a:p>
          <a:p>
            <a:r>
              <a:rPr lang="en-US" b="1" dirty="0">
                <a:solidFill>
                  <a:srgbClr val="002060"/>
                </a:solidFill>
              </a:rPr>
              <a:t>Depression is the most prevalent primary diagnosis, followed by substance use disorder and anxiety.</a:t>
            </a:r>
          </a:p>
          <a:p>
            <a:r>
              <a:rPr lang="en-US" b="1" dirty="0">
                <a:solidFill>
                  <a:srgbClr val="002060"/>
                </a:solidFill>
              </a:rPr>
              <a:t>9% of total clients served in Enfield experienced homelessness. 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3D8B3DD-6A4C-DCD0-247E-77771B38C7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3199522"/>
              </p:ext>
            </p:extLst>
          </p:nvPr>
        </p:nvGraphicFramePr>
        <p:xfrm>
          <a:off x="587829" y="1020445"/>
          <a:ext cx="4604658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cx2="http://schemas.microsoft.com/office/drawing/2015/10/21/chartex">
        <mc:Choice Requires="cx2"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0A0E78A5-F86D-937D-54FC-2F9B0235678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565944553"/>
                  </p:ext>
                </p:extLst>
              </p:nvPr>
            </p:nvGraphicFramePr>
            <p:xfrm>
              <a:off x="587827" y="3535045"/>
              <a:ext cx="4875853" cy="277163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9" name="Chart 8">
                <a:extLst>
                  <a:ext uri="{FF2B5EF4-FFF2-40B4-BE49-F238E27FC236}">
                    <a16:creationId xmlns:a16="http://schemas.microsoft.com/office/drawing/2014/main" id="{0A0E78A5-F86D-937D-54FC-2F9B023567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827" y="3535045"/>
                <a:ext cx="4875853" cy="2771639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5A4C1B0-2100-0920-2DB6-4BE6E4272239}"/>
              </a:ext>
            </a:extLst>
          </p:cNvPr>
          <p:cNvSpPr txBox="1"/>
          <p:nvPr/>
        </p:nvSpPr>
        <p:spPr>
          <a:xfrm>
            <a:off x="846034" y="6268292"/>
            <a:ext cx="17347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2060"/>
                </a:solidFill>
              </a:rPr>
              <a:t>* 5 and under is less then 1%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C9838-EDA9-6B02-8C06-C71DF273313A}"/>
              </a:ext>
            </a:extLst>
          </p:cNvPr>
          <p:cNvSpPr txBox="1"/>
          <p:nvPr/>
        </p:nvSpPr>
        <p:spPr>
          <a:xfrm>
            <a:off x="1302206" y="386587"/>
            <a:ext cx="892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Client Served in Enfield Clinic in 2024</a:t>
            </a:r>
          </a:p>
        </p:txBody>
      </p:sp>
    </p:spTree>
    <p:extLst>
      <p:ext uri="{BB962C8B-B14F-4D97-AF65-F5344CB8AC3E}">
        <p14:creationId xmlns:p14="http://schemas.microsoft.com/office/powerpoint/2010/main" val="388201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5F8EB2-8936-F0AC-DA2A-4A5609BEA7E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37040" y="1493519"/>
            <a:ext cx="1940922" cy="2936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 Race and Ethnicity</a:t>
            </a:r>
            <a:endParaRPr lang="en-US" dirty="0">
              <a:solidFill>
                <a:srgbClr val="002060"/>
              </a:solidFill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3F90AE6-7648-DFAB-E54D-73F135AE65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4451615"/>
              </p:ext>
            </p:extLst>
          </p:nvPr>
        </p:nvGraphicFramePr>
        <p:xfrm>
          <a:off x="728890" y="3780063"/>
          <a:ext cx="6647270" cy="2367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0B3864F-C0D7-3B6B-9A87-3D3E8AE7F2EF}"/>
              </a:ext>
            </a:extLst>
          </p:cNvPr>
          <p:cNvSpPr txBox="1"/>
          <p:nvPr/>
        </p:nvSpPr>
        <p:spPr>
          <a:xfrm>
            <a:off x="1302206" y="386587"/>
            <a:ext cx="892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Clients Served in Enfield Clinic in 2024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D7C436D-E392-0380-916A-59373F0250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2906520"/>
              </p:ext>
            </p:extLst>
          </p:nvPr>
        </p:nvGraphicFramePr>
        <p:xfrm>
          <a:off x="848858" y="1032918"/>
          <a:ext cx="6527302" cy="2665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62554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5F8EB2-8936-F0AC-DA2A-4A5609BEA7E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5227" y="1020445"/>
            <a:ext cx="4802735" cy="50292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The population served is relatively evenly split between Male and Female</a:t>
            </a:r>
          </a:p>
          <a:p>
            <a:r>
              <a:rPr lang="en-US" b="1" dirty="0">
                <a:solidFill>
                  <a:srgbClr val="002060"/>
                </a:solidFill>
              </a:rPr>
              <a:t>Commercial and Medicaid are the primary insurer for a combined 86% of the Enfield population. </a:t>
            </a:r>
          </a:p>
          <a:p>
            <a:r>
              <a:rPr lang="en-US" b="1" dirty="0">
                <a:solidFill>
                  <a:srgbClr val="002060"/>
                </a:solidFill>
              </a:rPr>
              <a:t>CHR uses Medicaid eligibility as a proxy for lower income. </a:t>
            </a:r>
            <a:endParaRPr lang="en-US" dirty="0">
              <a:solidFill>
                <a:srgbClr val="002060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ECB7B77-0C29-674D-A0E2-4B5DED0011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940985"/>
              </p:ext>
            </p:extLst>
          </p:nvPr>
        </p:nvGraphicFramePr>
        <p:xfrm>
          <a:off x="692195" y="3584121"/>
          <a:ext cx="4320675" cy="2465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18CFE85-DA36-5D07-CC51-BA7B124C23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618502"/>
              </p:ext>
            </p:extLst>
          </p:nvPr>
        </p:nvGraphicFramePr>
        <p:xfrm>
          <a:off x="611188" y="1020445"/>
          <a:ext cx="4713700" cy="2726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F13361B-BE89-A5E6-43A1-32CF34CD54A1}"/>
              </a:ext>
            </a:extLst>
          </p:cNvPr>
          <p:cNvSpPr txBox="1"/>
          <p:nvPr/>
        </p:nvSpPr>
        <p:spPr>
          <a:xfrm>
            <a:off x="1302206" y="386587"/>
            <a:ext cx="892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Clients Served in Enfield Clinic in 2024</a:t>
            </a:r>
          </a:p>
        </p:txBody>
      </p:sp>
    </p:spTree>
    <p:extLst>
      <p:ext uri="{BB962C8B-B14F-4D97-AF65-F5344CB8AC3E}">
        <p14:creationId xmlns:p14="http://schemas.microsoft.com/office/powerpoint/2010/main" val="2115491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5F8EB2-8936-F0AC-DA2A-4A5609BEA7E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45778" y="702038"/>
            <a:ext cx="4264841" cy="50292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Source: DPH, Connecticut Department of Public Health</a:t>
            </a:r>
          </a:p>
          <a:p>
            <a:r>
              <a:rPr lang="en-US" b="1" dirty="0">
                <a:solidFill>
                  <a:srgbClr val="002060"/>
                </a:solidFill>
              </a:rPr>
              <a:t>In 2023 there were 11 Unintentional and Undetermined Drug Overdose Deaths in Enfield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6FAC05-7E4D-DC93-2D6F-398A5D32C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2" y="3893728"/>
            <a:ext cx="10946920" cy="2026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8BF786-A709-9D7B-D476-AE5713108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901" y="702038"/>
            <a:ext cx="4096322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04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F497D11-7AD3-5BAB-75BC-BFDB0A0B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821636" cy="67545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CHR AVAILABLE SERVICES</a:t>
            </a:r>
            <a:endParaRPr lang="en-US" dirty="0"/>
          </a:p>
        </p:txBody>
      </p:sp>
      <p:sp>
        <p:nvSpPr>
          <p:cNvPr id="8" name="Table Placeholder 2">
            <a:extLst>
              <a:ext uri="{FF2B5EF4-FFF2-40B4-BE49-F238E27FC236}">
                <a16:creationId xmlns:a16="http://schemas.microsoft.com/office/drawing/2014/main" id="{E5CEC13C-B213-2AF5-9A8B-ACE1E4E71A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05795" y="1714500"/>
            <a:ext cx="7387091" cy="3967389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Walk in clinic/Open Access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</a:rPr>
              <a:t>Accepting new clients (Child, Adult and Families)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</a:rPr>
              <a:t>Reducing barriers to access to care (No waitlist)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</a:rPr>
              <a:t>Convenient scheduling, evening hours and telehealth options</a:t>
            </a:r>
          </a:p>
        </p:txBody>
      </p:sp>
    </p:spTree>
    <p:extLst>
      <p:ext uri="{BB962C8B-B14F-4D97-AF65-F5344CB8AC3E}">
        <p14:creationId xmlns:p14="http://schemas.microsoft.com/office/powerpoint/2010/main" val="289036947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722518_win32_SD_v11" id="{6E195932-91F4-4861-8538-848409B20D97}" vid="{F5C82CE7-F5AC-4E30-975C-FD228ED220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F796806-D3A7-49C6-9335-B8A0B9307F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E4FA29-61E2-42A6-9537-732ED628B6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37CDA33-9251-49D0-A51A-7888AA3E063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1895</TotalTime>
  <Words>667</Words>
  <Application>Microsoft Office PowerPoint</Application>
  <PresentationFormat>Widescreen</PresentationFormat>
  <Paragraphs>112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Bodoni MT</vt:lpstr>
      <vt:lpstr>Calibri</vt:lpstr>
      <vt:lpstr>Source Sans Pro Light</vt:lpstr>
      <vt:lpstr>Wingdings</vt:lpstr>
      <vt:lpstr>Custom</vt:lpstr>
      <vt:lpstr>PowerPoint Presentation</vt:lpstr>
      <vt:lpstr>Our Commitment to Excellence  Consistent with our dedication to being Connecticut’s most comprehensive behavioral health provider for adults, children, and families, CHR has received a Gold Seal of Approval™ from The Joint Commission and was recently accredited by the National Commission on Correctional Health Care for opioid treatment programs in six CT jails and prisons.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 AVAILABLE SERVICES</vt:lpstr>
      <vt:lpstr>CHR’s 24hr Crisis Services</vt:lpstr>
      <vt:lpstr>Multiple Stigmatized identities each making the others even more problematic</vt:lpstr>
      <vt:lpstr>Evidence Based Substance Use Treatments Offered</vt:lpstr>
      <vt:lpstr>MAT/MOUD services in DOC Locations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</dc:title>
  <dc:creator>Jason Hoyt</dc:creator>
  <cp:lastModifiedBy>Bisrat Abebe  LCSW</cp:lastModifiedBy>
  <cp:revision>50</cp:revision>
  <dcterms:created xsi:type="dcterms:W3CDTF">2024-02-15T19:21:17Z</dcterms:created>
  <dcterms:modified xsi:type="dcterms:W3CDTF">2024-06-25T16:45:00Z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