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2.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3.xml" ContentType="application/vnd.openxmlformats-officedocument.themeOverride+xml"/>
  <Override PartName="/ppt/notesSlides/notesSlide5.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4.xml" ContentType="application/vnd.openxmlformats-officedocument.themeOverr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5.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6.xml" ContentType="application/vnd.openxmlformats-officedocument.themeOverride+xml"/>
  <Override PartName="/ppt/notesSlides/notesSlide6.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theme/themeOverride7.xml" ContentType="application/vnd.openxmlformats-officedocument.themeOverride+xml"/>
  <Override PartName="/ppt/charts/chart15.xml" ContentType="application/vnd.openxmlformats-officedocument.drawingml.chart+xml"/>
  <Override PartName="/ppt/theme/themeOverride8.xml" ContentType="application/vnd.openxmlformats-officedocument.themeOverride+xml"/>
  <Override PartName="/ppt/charts/chart16.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9.xml" ContentType="application/vnd.openxmlformats-officedocument.themeOverride+xml"/>
  <Override PartName="/ppt/charts/chart17.xml" ContentType="application/vnd.openxmlformats-officedocument.drawingml.chart+xml"/>
  <Override PartName="/ppt/charts/style15.xml" ContentType="application/vnd.ms-office.chartstyle+xml"/>
  <Override PartName="/ppt/charts/colors15.xml" ContentType="application/vnd.ms-office.chartcolorstyle+xml"/>
  <Override PartName="/ppt/theme/themeOverride10.xml" ContentType="application/vnd.openxmlformats-officedocument.themeOverride+xml"/>
  <Override PartName="/ppt/notesSlides/notesSlide7.xml" ContentType="application/vnd.openxmlformats-officedocument.presentationml.notesSlide+xml"/>
  <Override PartName="/ppt/charts/chart18.xml" ContentType="application/vnd.openxmlformats-officedocument.drawingml.chart+xml"/>
  <Override PartName="/ppt/charts/style16.xml" ContentType="application/vnd.ms-office.chartstyle+xml"/>
  <Override PartName="/ppt/charts/colors16.xml" ContentType="application/vnd.ms-office.chartcolorstyle+xml"/>
  <Override PartName="/ppt/theme/themeOverride11.xml" ContentType="application/vnd.openxmlformats-officedocument.themeOverride+xml"/>
  <Override PartName="/ppt/charts/chart19.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20.xml" ContentType="application/vnd.openxmlformats-officedocument.drawingml.chart+xml"/>
  <Override PartName="/ppt/charts/style18.xml" ContentType="application/vnd.ms-office.chartstyle+xml"/>
  <Override PartName="/ppt/charts/colors18.xml" ContentType="application/vnd.ms-office.chartcolorstyle+xml"/>
  <Override PartName="/ppt/theme/themeOverride12.xml" ContentType="application/vnd.openxmlformats-officedocument.themeOverride+xml"/>
  <Override PartName="/ppt/notesSlides/notesSlide8.xml" ContentType="application/vnd.openxmlformats-officedocument.presentationml.notesSlide+xml"/>
  <Override PartName="/ppt/charts/chart21.xml" ContentType="application/vnd.openxmlformats-officedocument.drawingml.chart+xml"/>
  <Override PartName="/ppt/charts/style19.xml" ContentType="application/vnd.ms-office.chartstyle+xml"/>
  <Override PartName="/ppt/charts/colors19.xml" ContentType="application/vnd.ms-office.chartcolorstyle+xml"/>
  <Override PartName="/ppt/theme/themeOverride13.xml" ContentType="application/vnd.openxmlformats-officedocument.themeOverride+xml"/>
  <Override PartName="/ppt/charts/chart22.xml" ContentType="application/vnd.openxmlformats-officedocument.drawingml.chart+xml"/>
  <Override PartName="/ppt/charts/style20.xml" ContentType="application/vnd.ms-office.chartstyle+xml"/>
  <Override PartName="/ppt/charts/colors20.xml" ContentType="application/vnd.ms-office.chartcolorstyle+xml"/>
  <Override PartName="/ppt/theme/themeOverride14.xml" ContentType="application/vnd.openxmlformats-officedocument.themeOverride+xml"/>
  <Override PartName="/ppt/charts/chart23.xml" ContentType="application/vnd.openxmlformats-officedocument.drawingml.chart+xml"/>
  <Override PartName="/ppt/charts/style21.xml" ContentType="application/vnd.ms-office.chartstyle+xml"/>
  <Override PartName="/ppt/charts/colors21.xml" ContentType="application/vnd.ms-office.chartcolorstyle+xml"/>
  <Override PartName="/ppt/theme/themeOverride15.xml" ContentType="application/vnd.openxmlformats-officedocument.themeOverride+xml"/>
  <Override PartName="/ppt/charts/chart24.xml" ContentType="application/vnd.openxmlformats-officedocument.drawingml.chart+xml"/>
  <Override PartName="/ppt/theme/themeOverride16.xml" ContentType="application/vnd.openxmlformats-officedocument.themeOverride+xml"/>
  <Override PartName="/ppt/charts/chart25.xml" ContentType="application/vnd.openxmlformats-officedocument.drawingml.chart+xml"/>
  <Override PartName="/ppt/charts/style22.xml" ContentType="application/vnd.ms-office.chartstyle+xml"/>
  <Override PartName="/ppt/charts/colors22.xml" ContentType="application/vnd.ms-office.chartcolorstyle+xml"/>
  <Override PartName="/ppt/theme/themeOverride17.xml" ContentType="application/vnd.openxmlformats-officedocument.themeOverride+xml"/>
  <Override PartName="/ppt/charts/chart26.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7.xml" ContentType="application/vnd.openxmlformats-officedocument.drawingml.chart+xml"/>
  <Override PartName="/ppt/charts/style24.xml" ContentType="application/vnd.ms-office.chartstyle+xml"/>
  <Override PartName="/ppt/charts/colors24.xml" ContentType="application/vnd.ms-office.chartcolorstyle+xml"/>
  <Override PartName="/ppt/notesSlides/notesSlide9.xml" ContentType="application/vnd.openxmlformats-officedocument.presentationml.notesSlide+xml"/>
  <Override PartName="/ppt/charts/chart28.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9.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30.xml" ContentType="application/vnd.openxmlformats-officedocument.drawingml.chart+xml"/>
  <Override PartName="/ppt/charts/style27.xml" ContentType="application/vnd.ms-office.chartstyle+xml"/>
  <Override PartName="/ppt/charts/colors27.xml" ContentType="application/vnd.ms-office.chartcolorstyle+xml"/>
  <Override PartName="/ppt/charts/chart31.xml" ContentType="application/vnd.openxmlformats-officedocument.drawingml.chart+xml"/>
  <Override PartName="/ppt/charts/style28.xml" ContentType="application/vnd.ms-office.chartstyle+xml"/>
  <Override PartName="/ppt/charts/colors28.xml" ContentType="application/vnd.ms-office.chartcolorstyle+xml"/>
  <Override PartName="/ppt/charts/chart32.xml" ContentType="application/vnd.openxmlformats-officedocument.drawingml.chart+xml"/>
  <Override PartName="/ppt/charts/style29.xml" ContentType="application/vnd.ms-office.chartstyle+xml"/>
  <Override PartName="/ppt/charts/colors29.xml" ContentType="application/vnd.ms-office.chartcolorstyle+xml"/>
  <Override PartName="/ppt/charts/chart33.xml" ContentType="application/vnd.openxmlformats-officedocument.drawingml.chart+xml"/>
  <Override PartName="/ppt/charts/style30.xml" ContentType="application/vnd.ms-office.chartstyle+xml"/>
  <Override PartName="/ppt/charts/colors30.xml" ContentType="application/vnd.ms-office.chartcolorstyle+xml"/>
  <Override PartName="/ppt/charts/chart34.xml" ContentType="application/vnd.openxmlformats-officedocument.drawingml.chart+xml"/>
  <Override PartName="/ppt/charts/style31.xml" ContentType="application/vnd.ms-office.chartstyle+xml"/>
  <Override PartName="/ppt/charts/colors31.xml" ContentType="application/vnd.ms-office.chartcolorstyle+xml"/>
  <Override PartName="/ppt/charts/chart35.xml" ContentType="application/vnd.openxmlformats-officedocument.drawingml.chart+xml"/>
  <Override PartName="/ppt/charts/style32.xml" ContentType="application/vnd.ms-office.chartstyle+xml"/>
  <Override PartName="/ppt/charts/colors32.xml" ContentType="application/vnd.ms-office.chartcolorstyle+xml"/>
  <Override PartName="/ppt/charts/chart36.xml" ContentType="application/vnd.openxmlformats-officedocument.drawingml.chart+xml"/>
  <Override PartName="/ppt/charts/style33.xml" ContentType="application/vnd.ms-office.chartstyle+xml"/>
  <Override PartName="/ppt/charts/colors33.xml" ContentType="application/vnd.ms-office.chartcolorstyle+xml"/>
  <Override PartName="/ppt/notesSlides/notesSlide10.xml" ContentType="application/vnd.openxmlformats-officedocument.presentationml.notesSlide+xml"/>
  <Override PartName="/ppt/charts/chart37.xml" ContentType="application/vnd.openxmlformats-officedocument.drawingml.chart+xml"/>
  <Override PartName="/ppt/charts/style34.xml" ContentType="application/vnd.ms-office.chartstyle+xml"/>
  <Override PartName="/ppt/charts/colors34.xml" ContentType="application/vnd.ms-office.chartcolorstyle+xml"/>
  <Override PartName="/ppt/theme/themeOverride18.xml" ContentType="application/vnd.openxmlformats-officedocument.themeOverride+xml"/>
  <Override PartName="/ppt/charts/chart38.xml" ContentType="application/vnd.openxmlformats-officedocument.drawingml.chart+xml"/>
  <Override PartName="/ppt/charts/style35.xml" ContentType="application/vnd.ms-office.chartstyle+xml"/>
  <Override PartName="/ppt/charts/colors35.xml" ContentType="application/vnd.ms-office.chartcolorstyle+xml"/>
  <Override PartName="/ppt/charts/chart39.xml" ContentType="application/vnd.openxmlformats-officedocument.drawingml.chart+xml"/>
  <Override PartName="/ppt/theme/themeOverride19.xml" ContentType="application/vnd.openxmlformats-officedocument.themeOverride+xml"/>
  <Override PartName="/ppt/charts/chart40.xml" ContentType="application/vnd.openxmlformats-officedocument.drawingml.chart+xml"/>
  <Override PartName="/ppt/charts/style36.xml" ContentType="application/vnd.ms-office.chartstyle+xml"/>
  <Override PartName="/ppt/charts/colors36.xml" ContentType="application/vnd.ms-office.chartcolorstyle+xml"/>
  <Override PartName="/ppt/theme/themeOverride20.xml" ContentType="application/vnd.openxmlformats-officedocument.themeOverride+xml"/>
  <Override PartName="/ppt/charts/chart41.xml" ContentType="application/vnd.openxmlformats-officedocument.drawingml.chart+xml"/>
  <Override PartName="/ppt/charts/style37.xml" ContentType="application/vnd.ms-office.chartstyle+xml"/>
  <Override PartName="/ppt/charts/colors37.xml" ContentType="application/vnd.ms-office.chartcolorstyle+xml"/>
  <Override PartName="/ppt/theme/themeOverride21.xml" ContentType="application/vnd.openxmlformats-officedocument.themeOverride+xml"/>
  <Override PartName="/ppt/charts/chart42.xml" ContentType="application/vnd.openxmlformats-officedocument.drawingml.chart+xml"/>
  <Override PartName="/ppt/charts/style38.xml" ContentType="application/vnd.ms-office.chartstyle+xml"/>
  <Override PartName="/ppt/charts/colors38.xml" ContentType="application/vnd.ms-office.chartcolorstyle+xml"/>
  <Override PartName="/ppt/theme/themeOverride22.xml" ContentType="application/vnd.openxmlformats-officedocument.themeOverride+xml"/>
  <Override PartName="/ppt/charts/chart43.xml" ContentType="application/vnd.openxmlformats-officedocument.drawingml.chart+xml"/>
  <Override PartName="/ppt/charts/style39.xml" ContentType="application/vnd.ms-office.chartstyle+xml"/>
  <Override PartName="/ppt/charts/colors39.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51"/>
  </p:notesMasterIdLst>
  <p:sldIdLst>
    <p:sldId id="256" r:id="rId5"/>
    <p:sldId id="333" r:id="rId6"/>
    <p:sldId id="286" r:id="rId7"/>
    <p:sldId id="304" r:id="rId8"/>
    <p:sldId id="305" r:id="rId9"/>
    <p:sldId id="318" r:id="rId10"/>
    <p:sldId id="319" r:id="rId11"/>
    <p:sldId id="320" r:id="rId12"/>
    <p:sldId id="287" r:id="rId13"/>
    <p:sldId id="322" r:id="rId14"/>
    <p:sldId id="323" r:id="rId15"/>
    <p:sldId id="324" r:id="rId16"/>
    <p:sldId id="325" r:id="rId17"/>
    <p:sldId id="334" r:id="rId18"/>
    <p:sldId id="326" r:id="rId19"/>
    <p:sldId id="327" r:id="rId20"/>
    <p:sldId id="329" r:id="rId21"/>
    <p:sldId id="257" r:id="rId22"/>
    <p:sldId id="258" r:id="rId23"/>
    <p:sldId id="259" r:id="rId24"/>
    <p:sldId id="262" r:id="rId25"/>
    <p:sldId id="263" r:id="rId26"/>
    <p:sldId id="266" r:id="rId27"/>
    <p:sldId id="270" r:id="rId28"/>
    <p:sldId id="269" r:id="rId29"/>
    <p:sldId id="268" r:id="rId30"/>
    <p:sldId id="275" r:id="rId31"/>
    <p:sldId id="267" r:id="rId32"/>
    <p:sldId id="274" r:id="rId33"/>
    <p:sldId id="276" r:id="rId34"/>
    <p:sldId id="273" r:id="rId35"/>
    <p:sldId id="278" r:id="rId36"/>
    <p:sldId id="279" r:id="rId37"/>
    <p:sldId id="277" r:id="rId38"/>
    <p:sldId id="272" r:id="rId39"/>
    <p:sldId id="280" r:id="rId40"/>
    <p:sldId id="282" r:id="rId41"/>
    <p:sldId id="264" r:id="rId42"/>
    <p:sldId id="265" r:id="rId43"/>
    <p:sldId id="260" r:id="rId44"/>
    <p:sldId id="271" r:id="rId45"/>
    <p:sldId id="281" r:id="rId46"/>
    <p:sldId id="285" r:id="rId47"/>
    <p:sldId id="284" r:id="rId48"/>
    <p:sldId id="283" r:id="rId49"/>
    <p:sldId id="331" r:id="rId50"/>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7B7"/>
    <a:srgbClr val="FFCC66"/>
    <a:srgbClr val="4EA7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854ABC-65E9-4202-A471-D47DEA9EC4B3}" v="1" dt="2024-09-23T15:14:06.961"/>
    <p1510:client id="{E90F1D78-20F9-427C-B9D3-A37CE299E3EF}" v="71" dt="2024-09-23T15:13:26.5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microsoft.com/office/2016/11/relationships/changesInfo" Target="changesInfos/changesInfo1.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microsoft.com/office/2015/10/relationships/revisionInfo" Target="revisionInfo.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yssa Gilbert" userId="2caaaf8f-41d2-4d89-9eb0-61d6a67b786f" providerId="ADAL" clId="{12D68FEB-4D0C-4844-B19F-D922A7CCBAD5}"/>
    <pc:docChg chg="custSel addSld modSld">
      <pc:chgData name="Alyssa Gilbert" userId="2caaaf8f-41d2-4d89-9eb0-61d6a67b786f" providerId="ADAL" clId="{12D68FEB-4D0C-4844-B19F-D922A7CCBAD5}" dt="2024-09-18T13:43:25.518" v="385" actId="692"/>
      <pc:docMkLst>
        <pc:docMk/>
      </pc:docMkLst>
      <pc:sldChg chg="addSp modSp new mod">
        <pc:chgData name="Alyssa Gilbert" userId="2caaaf8f-41d2-4d89-9eb0-61d6a67b786f" providerId="ADAL" clId="{12D68FEB-4D0C-4844-B19F-D922A7CCBAD5}" dt="2024-09-18T13:43:25.518" v="385" actId="692"/>
        <pc:sldMkLst>
          <pc:docMk/>
          <pc:sldMk cId="4216993373" sldId="334"/>
        </pc:sldMkLst>
        <pc:spChg chg="add mod">
          <ac:chgData name="Alyssa Gilbert" userId="2caaaf8f-41d2-4d89-9eb0-61d6a67b786f" providerId="ADAL" clId="{12D68FEB-4D0C-4844-B19F-D922A7CCBAD5}" dt="2024-09-18T13:38:42.890" v="77" actId="404"/>
          <ac:spMkLst>
            <pc:docMk/>
            <pc:sldMk cId="4216993373" sldId="334"/>
            <ac:spMk id="2" creationId="{17C70AAA-864B-96FB-8E31-D94F9C3D0DF1}"/>
          </ac:spMkLst>
        </pc:spChg>
        <pc:spChg chg="add mod">
          <ac:chgData name="Alyssa Gilbert" userId="2caaaf8f-41d2-4d89-9eb0-61d6a67b786f" providerId="ADAL" clId="{12D68FEB-4D0C-4844-B19F-D922A7CCBAD5}" dt="2024-09-18T13:38:07.603" v="71"/>
          <ac:spMkLst>
            <pc:docMk/>
            <pc:sldMk cId="4216993373" sldId="334"/>
            <ac:spMk id="6" creationId="{45F4EC47-26B0-2E16-B41F-28DAFDBF652E}"/>
          </ac:spMkLst>
        </pc:spChg>
        <pc:spChg chg="add mod">
          <ac:chgData name="Alyssa Gilbert" userId="2caaaf8f-41d2-4d89-9eb0-61d6a67b786f" providerId="ADAL" clId="{12D68FEB-4D0C-4844-B19F-D922A7CCBAD5}" dt="2024-09-18T13:42:22.716" v="370" actId="1076"/>
          <ac:spMkLst>
            <pc:docMk/>
            <pc:sldMk cId="4216993373" sldId="334"/>
            <ac:spMk id="7" creationId="{74C78AF3-B609-72D7-2868-FE4950995F7D}"/>
          </ac:spMkLst>
        </pc:spChg>
        <pc:graphicFrameChg chg="add mod">
          <ac:chgData name="Alyssa Gilbert" userId="2caaaf8f-41d2-4d89-9eb0-61d6a67b786f" providerId="ADAL" clId="{12D68FEB-4D0C-4844-B19F-D922A7CCBAD5}" dt="2024-09-18T13:43:25.518" v="385" actId="692"/>
          <ac:graphicFrameMkLst>
            <pc:docMk/>
            <pc:sldMk cId="4216993373" sldId="334"/>
            <ac:graphicFrameMk id="5" creationId="{C07C0543-AD6E-BC79-8DCF-6FBC4404A316}"/>
          </ac:graphicFrameMkLst>
        </pc:graphicFrameChg>
      </pc:sldChg>
    </pc:docChg>
  </pc:docChgLst>
  <pc:docChgLst>
    <pc:chgData name="Bonnie Smith" userId="11c8e88e-f209-40e7-8662-6421861fbcdf" providerId="ADAL" clId="{E90F1D78-20F9-427C-B9D3-A37CE299E3EF}"/>
    <pc:docChg chg="modSld">
      <pc:chgData name="Bonnie Smith" userId="11c8e88e-f209-40e7-8662-6421861fbcdf" providerId="ADAL" clId="{E90F1D78-20F9-427C-B9D3-A37CE299E3EF}" dt="2024-09-23T15:13:26.522" v="70" actId="1076"/>
      <pc:docMkLst>
        <pc:docMk/>
      </pc:docMkLst>
      <pc:sldChg chg="modSp mod">
        <pc:chgData name="Bonnie Smith" userId="11c8e88e-f209-40e7-8662-6421861fbcdf" providerId="ADAL" clId="{E90F1D78-20F9-427C-B9D3-A37CE299E3EF}" dt="2024-09-23T15:13:26.522" v="70" actId="1076"/>
        <pc:sldMkLst>
          <pc:docMk/>
          <pc:sldMk cId="406688657" sldId="256"/>
        </pc:sldMkLst>
        <pc:spChg chg="mod">
          <ac:chgData name="Bonnie Smith" userId="11c8e88e-f209-40e7-8662-6421861fbcdf" providerId="ADAL" clId="{E90F1D78-20F9-427C-B9D3-A37CE299E3EF}" dt="2024-09-23T15:13:26.522" v="70" actId="1076"/>
          <ac:spMkLst>
            <pc:docMk/>
            <pc:sldMk cId="406688657" sldId="256"/>
            <ac:spMk id="10" creationId="{F60FED70-D06B-ADF7-F875-D43751F56473}"/>
          </ac:spMkLst>
        </pc:spChg>
      </pc:sldChg>
    </pc:docChg>
  </pc:docChgLst>
  <pc:docChgLst>
    <pc:chgData name="Lucas Smith" userId="5cfd011a-0fd5-4a1e-b8b8-22d702d557a7" providerId="ADAL" clId="{82854ABC-65E9-4202-A471-D47DEA9EC4B3}"/>
    <pc:docChg chg="modSld">
      <pc:chgData name="Lucas Smith" userId="5cfd011a-0fd5-4a1e-b8b8-22d702d557a7" providerId="ADAL" clId="{82854ABC-65E9-4202-A471-D47DEA9EC4B3}" dt="2024-09-23T15:14:06.961" v="0" actId="2711"/>
      <pc:docMkLst>
        <pc:docMk/>
      </pc:docMkLst>
      <pc:sldChg chg="modSp mod">
        <pc:chgData name="Lucas Smith" userId="5cfd011a-0fd5-4a1e-b8b8-22d702d557a7" providerId="ADAL" clId="{82854ABC-65E9-4202-A471-D47DEA9EC4B3}" dt="2024-09-23T15:14:06.961" v="0" actId="2711"/>
        <pc:sldMkLst>
          <pc:docMk/>
          <pc:sldMk cId="406688657" sldId="256"/>
        </pc:sldMkLst>
        <pc:spChg chg="mod">
          <ac:chgData name="Lucas Smith" userId="5cfd011a-0fd5-4a1e-b8b8-22d702d557a7" providerId="ADAL" clId="{82854ABC-65E9-4202-A471-D47DEA9EC4B3}" dt="2024-09-23T15:14:06.961" v="0" actId="2711"/>
          <ac:spMkLst>
            <pc:docMk/>
            <pc:sldMk cId="406688657" sldId="256"/>
            <ac:spMk id="10" creationId="{F60FED70-D06B-ADF7-F875-D43751F56473}"/>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lucas\OneDrive%20-%20b.w.smithconsulting\Documents\Current%20Client%20Work\BWS%20Survey%20Services\Enfield\Enfield%202022\2023_Enfield_Graphs.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2"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1" Type="http://schemas.openxmlformats.org/officeDocument/2006/relationships/themeOverride" Target="../theme/themeOverride7.xml"/></Relationships>
</file>

<file path=ppt/charts/_rels/chart15.xml.rels><?xml version="1.0" encoding="UTF-8" standalone="yes"?>
<Relationships xmlns="http://schemas.openxmlformats.org/package/2006/relationships"><Relationship Id="rId2"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1" Type="http://schemas.openxmlformats.org/officeDocument/2006/relationships/themeOverride" Target="../theme/themeOverride8.xml"/></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s>
</file>

<file path=ppt/charts/_rels/chart17.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5.xml"/><Relationship Id="rId1" Type="http://schemas.microsoft.com/office/2011/relationships/chartStyle" Target="style15.xml"/><Relationship Id="rId4"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s>
</file>

<file path=ppt/charts/_rels/chart18.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6.xml"/><Relationship Id="rId1" Type="http://schemas.microsoft.com/office/2011/relationships/chartStyle" Target="style16.xml"/><Relationship Id="rId4"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s>
</file>

<file path=ppt/charts/_rels/chart19.xml.rels><?xml version="1.0" encoding="UTF-8" standalone="yes"?>
<Relationships xmlns="http://schemas.openxmlformats.org/package/2006/relationships"><Relationship Id="rId3"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2" Type="http://schemas.microsoft.com/office/2011/relationships/chartColorStyle" Target="colors17.xml"/><Relationship Id="rId1" Type="http://schemas.microsoft.com/office/2011/relationships/chartStyle" Target="style17.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lucas\OneDrive%20-%20b.w.smithconsulting\Documents\Current%20Client%20Work\BWS%20Survey%20Services\Enfield\Enfield%202022\2023_Enfield_Graphs.xlsx" TargetMode="External"/></Relationships>
</file>

<file path=ppt/charts/_rels/chart20.xml.rels><?xml version="1.0" encoding="UTF-8" standalone="yes"?>
<Relationships xmlns="http://schemas.openxmlformats.org/package/2006/relationships"><Relationship Id="rId3" Type="http://schemas.openxmlformats.org/officeDocument/2006/relationships/themeOverride" Target="../theme/themeOverride12.xml"/><Relationship Id="rId2" Type="http://schemas.microsoft.com/office/2011/relationships/chartColorStyle" Target="colors18.xml"/><Relationship Id="rId1" Type="http://schemas.microsoft.com/office/2011/relationships/chartStyle" Target="style18.xml"/><Relationship Id="rId4"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s>
</file>

<file path=ppt/charts/_rels/chart21.xml.rels><?xml version="1.0" encoding="UTF-8" standalone="yes"?>
<Relationships xmlns="http://schemas.openxmlformats.org/package/2006/relationships"><Relationship Id="rId3" Type="http://schemas.openxmlformats.org/officeDocument/2006/relationships/themeOverride" Target="../theme/themeOverride13.xml"/><Relationship Id="rId2" Type="http://schemas.microsoft.com/office/2011/relationships/chartColorStyle" Target="colors19.xml"/><Relationship Id="rId1" Type="http://schemas.microsoft.com/office/2011/relationships/chartStyle" Target="style19.xml"/><Relationship Id="rId4"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s>
</file>

<file path=ppt/charts/_rels/chart22.xml.rels><?xml version="1.0" encoding="UTF-8" standalone="yes"?>
<Relationships xmlns="http://schemas.openxmlformats.org/package/2006/relationships"><Relationship Id="rId3" Type="http://schemas.openxmlformats.org/officeDocument/2006/relationships/themeOverride" Target="../theme/themeOverride14.xml"/><Relationship Id="rId2" Type="http://schemas.microsoft.com/office/2011/relationships/chartColorStyle" Target="colors20.xml"/><Relationship Id="rId1" Type="http://schemas.microsoft.com/office/2011/relationships/chartStyle" Target="style20.xml"/><Relationship Id="rId4"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s>
</file>

<file path=ppt/charts/_rels/chart23.xml.rels><?xml version="1.0" encoding="UTF-8" standalone="yes"?>
<Relationships xmlns="http://schemas.openxmlformats.org/package/2006/relationships"><Relationship Id="rId3" Type="http://schemas.openxmlformats.org/officeDocument/2006/relationships/themeOverride" Target="../theme/themeOverride15.xml"/><Relationship Id="rId2" Type="http://schemas.microsoft.com/office/2011/relationships/chartColorStyle" Target="colors21.xml"/><Relationship Id="rId1" Type="http://schemas.microsoft.com/office/2011/relationships/chartStyle" Target="style21.xml"/><Relationship Id="rId4"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s>
</file>

<file path=ppt/charts/_rels/chart24.xml.rels><?xml version="1.0" encoding="UTF-8" standalone="yes"?>
<Relationships xmlns="http://schemas.openxmlformats.org/package/2006/relationships"><Relationship Id="rId2"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1" Type="http://schemas.openxmlformats.org/officeDocument/2006/relationships/themeOverride" Target="../theme/themeOverride16.xml"/></Relationships>
</file>

<file path=ppt/charts/_rels/chart25.xml.rels><?xml version="1.0" encoding="UTF-8" standalone="yes"?>
<Relationships xmlns="http://schemas.openxmlformats.org/package/2006/relationships"><Relationship Id="rId3" Type="http://schemas.openxmlformats.org/officeDocument/2006/relationships/themeOverride" Target="../theme/themeOverride17.xml"/><Relationship Id="rId2" Type="http://schemas.microsoft.com/office/2011/relationships/chartColorStyle" Target="colors22.xml"/><Relationship Id="rId1" Type="http://schemas.microsoft.com/office/2011/relationships/chartStyle" Target="style22.xml"/><Relationship Id="rId4"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_116_191906B9.xlsx"/><Relationship Id="rId2" Type="http://schemas.microsoft.com/office/2011/relationships/chartColorStyle" Target="colors23.xml"/><Relationship Id="rId1" Type="http://schemas.microsoft.com/office/2011/relationships/chartStyle" Target="style23.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_Worksheet_116_191906B91.xlsx"/><Relationship Id="rId2" Type="http://schemas.microsoft.com/office/2011/relationships/chartColorStyle" Target="colors24.xml"/><Relationship Id="rId1" Type="http://schemas.microsoft.com/office/2011/relationships/chartStyle" Target="style24.xml"/></Relationships>
</file>

<file path=ppt/charts/_rels/chart28.xml.rels><?xml version="1.0" encoding="UTF-8" standalone="yes"?>
<Relationships xmlns="http://schemas.openxmlformats.org/package/2006/relationships"><Relationship Id="rId3"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2" Type="http://schemas.microsoft.com/office/2011/relationships/chartColorStyle" Target="colors25.xml"/><Relationship Id="rId1" Type="http://schemas.microsoft.com/office/2011/relationships/chartStyle" Target="style25.xml"/></Relationships>
</file>

<file path=ppt/charts/_rels/chart29.xml.rels><?xml version="1.0" encoding="UTF-8" standalone="yes"?>
<Relationships xmlns="http://schemas.openxmlformats.org/package/2006/relationships"><Relationship Id="rId3" Type="http://schemas.openxmlformats.org/officeDocument/2006/relationships/package" Target="../embeddings/Microsoft_Excel_Worksheet_115_15BF1286.xlsx"/><Relationship Id="rId2" Type="http://schemas.microsoft.com/office/2011/relationships/chartColorStyle" Target="colors26.xml"/><Relationship Id="rId1" Type="http://schemas.microsoft.com/office/2011/relationships/chartStyle" Target="style26.xml"/></Relationships>
</file>

<file path=ppt/charts/_rels/chart3.xml.rels><?xml version="1.0" encoding="UTF-8" standalone="yes"?>
<Relationships xmlns="http://schemas.openxmlformats.org/package/2006/relationships"><Relationship Id="rId3" Type="http://schemas.openxmlformats.org/officeDocument/2006/relationships/oleObject" Target="file:///C:\Users\lucas\OneDrive%20-%20b.w.smithconsulting\Documents\Current%20Client%20Work\BWS%20Survey%20Services\Enfield\Enfield%202022\2023_Enfield_Graphs.xlsx" TargetMode="External"/><Relationship Id="rId2" Type="http://schemas.microsoft.com/office/2011/relationships/chartColorStyle" Target="colors3.xml"/><Relationship Id="rId1" Type="http://schemas.microsoft.com/office/2011/relationships/chartStyle" Target="style3.xml"/></Relationships>
</file>

<file path=ppt/charts/_rels/chart30.xml.rels><?xml version="1.0" encoding="UTF-8" standalone="yes"?>
<Relationships xmlns="http://schemas.openxmlformats.org/package/2006/relationships"><Relationship Id="rId3"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2" Type="http://schemas.microsoft.com/office/2011/relationships/chartColorStyle" Target="colors27.xml"/><Relationship Id="rId1" Type="http://schemas.microsoft.com/office/2011/relationships/chartStyle" Target="style27.xml"/></Relationships>
</file>

<file path=ppt/charts/_rels/chart31.xml.rels><?xml version="1.0" encoding="UTF-8" standalone="yes"?>
<Relationships xmlns="http://schemas.openxmlformats.org/package/2006/relationships"><Relationship Id="rId3"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2" Type="http://schemas.microsoft.com/office/2011/relationships/chartColorStyle" Target="colors28.xml"/><Relationship Id="rId1" Type="http://schemas.microsoft.com/office/2011/relationships/chartStyle" Target="style28.xml"/></Relationships>
</file>

<file path=ppt/charts/_rels/chart32.xml.rels><?xml version="1.0" encoding="UTF-8" standalone="yes"?>
<Relationships xmlns="http://schemas.openxmlformats.org/package/2006/relationships"><Relationship Id="rId3"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2" Type="http://schemas.microsoft.com/office/2011/relationships/chartColorStyle" Target="colors29.xml"/><Relationship Id="rId1" Type="http://schemas.microsoft.com/office/2011/relationships/chartStyle" Target="style29.xml"/></Relationships>
</file>

<file path=ppt/charts/_rels/chart33.xml.rels><?xml version="1.0" encoding="UTF-8" standalone="yes"?>
<Relationships xmlns="http://schemas.openxmlformats.org/package/2006/relationships"><Relationship Id="rId3"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2" Type="http://schemas.microsoft.com/office/2011/relationships/chartColorStyle" Target="colors30.xml"/><Relationship Id="rId1" Type="http://schemas.microsoft.com/office/2011/relationships/chartStyle" Target="style30.xml"/></Relationships>
</file>

<file path=ppt/charts/_rels/chart34.xml.rels><?xml version="1.0" encoding="UTF-8" standalone="yes"?>
<Relationships xmlns="http://schemas.openxmlformats.org/package/2006/relationships"><Relationship Id="rId3"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2" Type="http://schemas.microsoft.com/office/2011/relationships/chartColorStyle" Target="colors31.xml"/><Relationship Id="rId1" Type="http://schemas.microsoft.com/office/2011/relationships/chartStyle" Target="style31.xml"/></Relationships>
</file>

<file path=ppt/charts/_rels/chart35.xml.rels><?xml version="1.0" encoding="UTF-8" standalone="yes"?>
<Relationships xmlns="http://schemas.openxmlformats.org/package/2006/relationships"><Relationship Id="rId3"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2" Type="http://schemas.microsoft.com/office/2011/relationships/chartColorStyle" Target="colors32.xml"/><Relationship Id="rId1" Type="http://schemas.microsoft.com/office/2011/relationships/chartStyle" Target="style32.xml"/></Relationships>
</file>

<file path=ppt/charts/_rels/chart36.xml.rels><?xml version="1.0" encoding="UTF-8" standalone="yes"?>
<Relationships xmlns="http://schemas.openxmlformats.org/package/2006/relationships"><Relationship Id="rId3"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2" Type="http://schemas.microsoft.com/office/2011/relationships/chartColorStyle" Target="colors33.xml"/><Relationship Id="rId1" Type="http://schemas.microsoft.com/office/2011/relationships/chartStyle" Target="style33.xml"/></Relationships>
</file>

<file path=ppt/charts/_rels/chart37.xml.rels><?xml version="1.0" encoding="UTF-8" standalone="yes"?>
<Relationships xmlns="http://schemas.openxmlformats.org/package/2006/relationships"><Relationship Id="rId3" Type="http://schemas.openxmlformats.org/officeDocument/2006/relationships/themeOverride" Target="../theme/themeOverride18.xml"/><Relationship Id="rId2" Type="http://schemas.microsoft.com/office/2011/relationships/chartColorStyle" Target="colors34.xml"/><Relationship Id="rId1" Type="http://schemas.microsoft.com/office/2011/relationships/chartStyle" Target="style34.xml"/><Relationship Id="rId4"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s>
</file>

<file path=ppt/charts/_rels/chart38.xml.rels><?xml version="1.0" encoding="UTF-8" standalone="yes"?>
<Relationships xmlns="http://schemas.openxmlformats.org/package/2006/relationships"><Relationship Id="rId3" Type="http://schemas.openxmlformats.org/officeDocument/2006/relationships/package" Target="../embeddings/Microsoft_Excel_Worksheet_119_A6B04DF6.xlsx"/><Relationship Id="rId2" Type="http://schemas.microsoft.com/office/2011/relationships/chartColorStyle" Target="colors35.xml"/><Relationship Id="rId1" Type="http://schemas.microsoft.com/office/2011/relationships/chartStyle" Target="style35.xml"/></Relationships>
</file>

<file path=ppt/charts/_rels/chart39.xml.rels><?xml version="1.0" encoding="UTF-8" standalone="yes"?>
<Relationships xmlns="http://schemas.openxmlformats.org/package/2006/relationships"><Relationship Id="rId2"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1" Type="http://schemas.openxmlformats.org/officeDocument/2006/relationships/themeOverride" Target="../theme/themeOverride19.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C:\Users\lucas\OneDrive%20-%20b.w.smithconsulting\Documents\Current%20Client%20Work\BWS%20Survey%20Services\Enfield\Enfield%202022\2023_Enfield_Graphs.xlsx" TargetMode="External"/></Relationships>
</file>

<file path=ppt/charts/_rels/chart40.xml.rels><?xml version="1.0" encoding="UTF-8" standalone="yes"?>
<Relationships xmlns="http://schemas.openxmlformats.org/package/2006/relationships"><Relationship Id="rId3" Type="http://schemas.openxmlformats.org/officeDocument/2006/relationships/themeOverride" Target="../theme/themeOverride20.xml"/><Relationship Id="rId2" Type="http://schemas.microsoft.com/office/2011/relationships/chartColorStyle" Target="colors36.xml"/><Relationship Id="rId1" Type="http://schemas.microsoft.com/office/2011/relationships/chartStyle" Target="style36.xml"/><Relationship Id="rId4"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s>
</file>

<file path=ppt/charts/_rels/chart41.xml.rels><?xml version="1.0" encoding="UTF-8" standalone="yes"?>
<Relationships xmlns="http://schemas.openxmlformats.org/package/2006/relationships"><Relationship Id="rId3" Type="http://schemas.openxmlformats.org/officeDocument/2006/relationships/themeOverride" Target="../theme/themeOverride21.xml"/><Relationship Id="rId2" Type="http://schemas.microsoft.com/office/2011/relationships/chartColorStyle" Target="colors37.xml"/><Relationship Id="rId1" Type="http://schemas.microsoft.com/office/2011/relationships/chartStyle" Target="style37.xml"/><Relationship Id="rId4"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s>
</file>

<file path=ppt/charts/_rels/chart42.xml.rels><?xml version="1.0" encoding="UTF-8" standalone="yes"?>
<Relationships xmlns="http://schemas.openxmlformats.org/package/2006/relationships"><Relationship Id="rId3" Type="http://schemas.openxmlformats.org/officeDocument/2006/relationships/themeOverride" Target="../theme/themeOverride22.xml"/><Relationship Id="rId2" Type="http://schemas.microsoft.com/office/2011/relationships/chartColorStyle" Target="colors38.xml"/><Relationship Id="rId1" Type="http://schemas.microsoft.com/office/2011/relationships/chartStyle" Target="style38.xml"/><Relationship Id="rId4"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s>
</file>

<file path=ppt/charts/_rels/chart43.xml.rels><?xml version="1.0" encoding="UTF-8" standalone="yes"?>
<Relationships xmlns="http://schemas.openxmlformats.org/package/2006/relationships"><Relationship Id="rId3" Type="http://schemas.openxmlformats.org/officeDocument/2006/relationships/oleObject" Target="https://bwsmithconsulting.sharepoint.com/sites/allcompany/Shared%20Documents/Current%20Client%20Work/Enfield%20DFC/Enfield%20Cindy%20G%20Work/Enfield%20Young%20Adult%20and%20Community%20Survey%202023/Data/Enfield%20Adult%20and%20Young%20Adult%20Outcome%20Charts%20for%20Reporting.xlsx" TargetMode="External"/><Relationship Id="rId2" Type="http://schemas.microsoft.com/office/2011/relationships/chartColorStyle" Target="colors39.xml"/><Relationship Id="rId1" Type="http://schemas.microsoft.com/office/2011/relationships/chartStyle" Target="style39.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C:\Users\lucas\OneDrive%20-%20b.w.smithconsulting\Documents\Current%20Client%20Work\BWS%20Survey%20Services\Enfield\Enfield%202022\2023_Enfield_Graphs.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file:///C:\Users\lucas\OneDrive%20-%20b.w.smithconsulting\Documents\Current%20Client%20Work\BWS%20Survey%20Services\Enfield\Enfield%202022\2023_Enfield_Graphs.xlsx" TargetMode="Externa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_14E_FB5A365D.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file:///C:\Users\lucas\OneDrive%20-%20b.w.smithconsulting\Documents\Current%20Client%20Work\BWS%20Survey%20Services\Enfield\Enfield%202022\2023_Enfield_Graphs.xlsx" TargetMode="Externa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oleObject" Target="file:///C:\Users\lucas\OneDrive%20-%20b.w.smithconsulting\Documents\Current%20Client%20Work\BWS%20Survey%20Services\Enfield\Enfield%202022\2023_Enfield_Graph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8196605332255454"/>
          <c:y val="2.4203544008695951E-2"/>
          <c:w val="0.49568997674907106"/>
          <c:h val="0.91543448561699725"/>
        </c:manualLayout>
      </c:layout>
      <c:barChart>
        <c:barDir val="bar"/>
        <c:grouping val="clustered"/>
        <c:varyColors val="0"/>
        <c:ser>
          <c:idx val="2"/>
          <c:order val="0"/>
          <c:tx>
            <c:strRef>
              <c:f>'Youth_Lifestyles Block 1'!$K$63:$K$64</c:f>
              <c:strCache>
                <c:ptCount val="2"/>
                <c:pt idx="0">
                  <c:v>Grade </c:v>
                </c:pt>
                <c:pt idx="1">
                  <c:v>6-12</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Garamond" panose="02020404030301010803"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'Youth_Lifestyles Block 1'!$G$65:$H$76</c:f>
              <c:strCache>
                <c:ptCount val="12"/>
                <c:pt idx="0">
                  <c:v>I did not get enough sleep</c:v>
                </c:pt>
                <c:pt idx="1">
                  <c:v>I did not complete my homework or study</c:v>
                </c:pt>
                <c:pt idx="2">
                  <c:v>I chose not to spend time in person with friends because I preferred to play video games</c:v>
                </c:pt>
                <c:pt idx="3">
                  <c:v>I got into a verbal or physical fight</c:v>
                </c:pt>
                <c:pt idx="4">
                  <c:v>I felt more connected with others</c:v>
                </c:pt>
                <c:pt idx="5">
                  <c:v>I earned credibility with my peers for how well I played</c:v>
                </c:pt>
                <c:pt idx="6">
                  <c:v>I have been asked personal information by a stranger (ex. name, town you live, age etc.)</c:v>
                </c:pt>
                <c:pt idx="7">
                  <c:v>I was threatened by another gamer</c:v>
                </c:pt>
                <c:pt idx="8">
                  <c:v>I heard or saw things my parents/guardians would think is inappropriate</c:v>
                </c:pt>
                <c:pt idx="9">
                  <c:v>I have purchased loot boxes or skins (ex. microtransactions or pay-to-win)</c:v>
                </c:pt>
                <c:pt idx="10">
                  <c:v>I have had a hard time stopping</c:v>
                </c:pt>
                <c:pt idx="11">
                  <c:v>I have had people tell me they are concerned about how much time I spend gaming</c:v>
                </c:pt>
              </c:strCache>
            </c:strRef>
          </c:cat>
          <c:val>
            <c:numRef>
              <c:f>'Youth_Lifestyles Block 1'!$K$65:$K$76</c:f>
              <c:numCache>
                <c:formatCode>###0.0%</c:formatCode>
                <c:ptCount val="12"/>
                <c:pt idx="0">
                  <c:v>0.30776470588235294</c:v>
                </c:pt>
                <c:pt idx="1">
                  <c:v>0.30432737535277515</c:v>
                </c:pt>
                <c:pt idx="2">
                  <c:v>0.11194731890874882</c:v>
                </c:pt>
                <c:pt idx="3">
                  <c:v>0.18237511781338359</c:v>
                </c:pt>
                <c:pt idx="4">
                  <c:v>0.53396674584323034</c:v>
                </c:pt>
                <c:pt idx="5">
                  <c:v>0.42368045649072755</c:v>
                </c:pt>
                <c:pt idx="6">
                  <c:v>0.16643092880716645</c:v>
                </c:pt>
                <c:pt idx="7">
                  <c:v>0.18422295701464336</c:v>
                </c:pt>
                <c:pt idx="8">
                  <c:v>0.28995756718528992</c:v>
                </c:pt>
                <c:pt idx="9">
                  <c:v>0.35205285512033979</c:v>
                </c:pt>
                <c:pt idx="10">
                  <c:v>0.13235294117647059</c:v>
                </c:pt>
                <c:pt idx="11">
                  <c:v>0.1041961338991042</c:v>
                </c:pt>
              </c:numCache>
            </c:numRef>
          </c:val>
          <c:extLst>
            <c:ext xmlns:c16="http://schemas.microsoft.com/office/drawing/2014/chart" uri="{C3380CC4-5D6E-409C-BE32-E72D297353CC}">
              <c16:uniqueId val="{00000000-CEC9-42C5-A5DF-46121DE19FCC}"/>
            </c:ext>
          </c:extLst>
        </c:ser>
        <c:ser>
          <c:idx val="1"/>
          <c:order val="1"/>
          <c:tx>
            <c:strRef>
              <c:f>'Youth_Lifestyles Block 1'!$J$63:$J$64</c:f>
              <c:strCache>
                <c:ptCount val="2"/>
                <c:pt idx="0">
                  <c:v>Grade </c:v>
                </c:pt>
                <c:pt idx="1">
                  <c:v>9-12</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Garamond" panose="02020404030301010803"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'Youth_Lifestyles Block 1'!$G$65:$H$76</c:f>
              <c:strCache>
                <c:ptCount val="12"/>
                <c:pt idx="0">
                  <c:v>I did not get enough sleep</c:v>
                </c:pt>
                <c:pt idx="1">
                  <c:v>I did not complete my homework or study</c:v>
                </c:pt>
                <c:pt idx="2">
                  <c:v>I chose not to spend time in person with friends because I preferred to play video games</c:v>
                </c:pt>
                <c:pt idx="3">
                  <c:v>I got into a verbal or physical fight</c:v>
                </c:pt>
                <c:pt idx="4">
                  <c:v>I felt more connected with others</c:v>
                </c:pt>
                <c:pt idx="5">
                  <c:v>I earned credibility with my peers for how well I played</c:v>
                </c:pt>
                <c:pt idx="6">
                  <c:v>I have been asked personal information by a stranger (ex. name, town you live, age etc.)</c:v>
                </c:pt>
                <c:pt idx="7">
                  <c:v>I was threatened by another gamer</c:v>
                </c:pt>
                <c:pt idx="8">
                  <c:v>I heard or saw things my parents/guardians would think is inappropriate</c:v>
                </c:pt>
                <c:pt idx="9">
                  <c:v>I have purchased loot boxes or skins (ex. microtransactions or pay-to-win)</c:v>
                </c:pt>
                <c:pt idx="10">
                  <c:v>I have had a hard time stopping</c:v>
                </c:pt>
                <c:pt idx="11">
                  <c:v>I have had people tell me they are concerned about how much time I spend gaming</c:v>
                </c:pt>
              </c:strCache>
            </c:strRef>
          </c:cat>
          <c:val>
            <c:numRef>
              <c:f>'Youth_Lifestyles Block 1'!$J$65:$J$76</c:f>
              <c:numCache>
                <c:formatCode>###0.0%</c:formatCode>
                <c:ptCount val="12"/>
                <c:pt idx="0">
                  <c:v>0.30434782608695654</c:v>
                </c:pt>
                <c:pt idx="1">
                  <c:v>0.29180602006688966</c:v>
                </c:pt>
                <c:pt idx="2">
                  <c:v>0.10134003350083752</c:v>
                </c:pt>
                <c:pt idx="3">
                  <c:v>0.14501257334450965</c:v>
                </c:pt>
                <c:pt idx="4">
                  <c:v>0.50168350168350162</c:v>
                </c:pt>
                <c:pt idx="5">
                  <c:v>0.38552188552188554</c:v>
                </c:pt>
                <c:pt idx="6">
                  <c:v>0.14656616415410384</c:v>
                </c:pt>
                <c:pt idx="7">
                  <c:v>0.16442953020134229</c:v>
                </c:pt>
                <c:pt idx="8">
                  <c:v>0.26655490360435879</c:v>
                </c:pt>
                <c:pt idx="9">
                  <c:v>0.31768650461022629</c:v>
                </c:pt>
                <c:pt idx="10">
                  <c:v>9.4276094276094277E-2</c:v>
                </c:pt>
                <c:pt idx="11">
                  <c:v>7.3701842546063656E-2</c:v>
                </c:pt>
              </c:numCache>
            </c:numRef>
          </c:val>
          <c:extLst>
            <c:ext xmlns:c16="http://schemas.microsoft.com/office/drawing/2014/chart" uri="{C3380CC4-5D6E-409C-BE32-E72D297353CC}">
              <c16:uniqueId val="{00000001-CEC9-42C5-A5DF-46121DE19FCC}"/>
            </c:ext>
          </c:extLst>
        </c:ser>
        <c:ser>
          <c:idx val="0"/>
          <c:order val="2"/>
          <c:tx>
            <c:strRef>
              <c:f>'Youth_Lifestyles Block 1'!$I$63:$I$64</c:f>
              <c:strCache>
                <c:ptCount val="2"/>
                <c:pt idx="0">
                  <c:v>Grade </c:v>
                </c:pt>
                <c:pt idx="1">
                  <c:v>6-8</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Garamond" panose="02020404030301010803"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'Youth_Lifestyles Block 1'!$G$65:$H$76</c:f>
              <c:strCache>
                <c:ptCount val="12"/>
                <c:pt idx="0">
                  <c:v>I did not get enough sleep</c:v>
                </c:pt>
                <c:pt idx="1">
                  <c:v>I did not complete my homework or study</c:v>
                </c:pt>
                <c:pt idx="2">
                  <c:v>I chose not to spend time in person with friends because I preferred to play video games</c:v>
                </c:pt>
                <c:pt idx="3">
                  <c:v>I got into a verbal or physical fight</c:v>
                </c:pt>
                <c:pt idx="4">
                  <c:v>I felt more connected with others</c:v>
                </c:pt>
                <c:pt idx="5">
                  <c:v>I earned credibility with my peers for how well I played</c:v>
                </c:pt>
                <c:pt idx="6">
                  <c:v>I have been asked personal information by a stranger (ex. name, town you live, age etc.)</c:v>
                </c:pt>
                <c:pt idx="7">
                  <c:v>I was threatened by another gamer</c:v>
                </c:pt>
                <c:pt idx="8">
                  <c:v>I heard or saw things my parents/guardians would think is inappropriate</c:v>
                </c:pt>
                <c:pt idx="9">
                  <c:v>I have purchased loot boxes or skins (ex. microtransactions or pay-to-win)</c:v>
                </c:pt>
                <c:pt idx="10">
                  <c:v>I have had a hard time stopping</c:v>
                </c:pt>
                <c:pt idx="11">
                  <c:v>I have had people tell me they are concerned about how much time I spend gaming</c:v>
                </c:pt>
              </c:strCache>
            </c:strRef>
          </c:cat>
          <c:val>
            <c:numRef>
              <c:f>'Youth_Lifestyles Block 1'!$I$65:$I$76</c:f>
              <c:numCache>
                <c:formatCode>###0.0%</c:formatCode>
                <c:ptCount val="12"/>
                <c:pt idx="0">
                  <c:v>0.31216361679224974</c:v>
                </c:pt>
                <c:pt idx="1">
                  <c:v>0.32043010752688178</c:v>
                </c:pt>
                <c:pt idx="2">
                  <c:v>0.12553648068669529</c:v>
                </c:pt>
                <c:pt idx="3">
                  <c:v>0.23035522066738431</c:v>
                </c:pt>
                <c:pt idx="4">
                  <c:v>0.57579062159214833</c:v>
                </c:pt>
                <c:pt idx="5">
                  <c:v>0.47322404371584698</c:v>
                </c:pt>
                <c:pt idx="6">
                  <c:v>0.192017259978425</c:v>
                </c:pt>
                <c:pt idx="7">
                  <c:v>0.20972972972972972</c:v>
                </c:pt>
                <c:pt idx="8">
                  <c:v>0.32004310344827586</c:v>
                </c:pt>
                <c:pt idx="9">
                  <c:v>0.39632829373650114</c:v>
                </c:pt>
                <c:pt idx="10">
                  <c:v>0.18152173913043476</c:v>
                </c:pt>
                <c:pt idx="11">
                  <c:v>0.14347357065803668</c:v>
                </c:pt>
              </c:numCache>
            </c:numRef>
          </c:val>
          <c:extLst>
            <c:ext xmlns:c16="http://schemas.microsoft.com/office/drawing/2014/chart" uri="{C3380CC4-5D6E-409C-BE32-E72D297353CC}">
              <c16:uniqueId val="{00000002-CEC9-42C5-A5DF-46121DE19FCC}"/>
            </c:ext>
          </c:extLst>
        </c:ser>
        <c:dLbls>
          <c:dLblPos val="outEnd"/>
          <c:showLegendKey val="0"/>
          <c:showVal val="1"/>
          <c:showCatName val="0"/>
          <c:showSerName val="0"/>
          <c:showPercent val="0"/>
          <c:showBubbleSize val="0"/>
        </c:dLbls>
        <c:gapWidth val="182"/>
        <c:axId val="474976528"/>
        <c:axId val="474980272"/>
      </c:barChart>
      <c:catAx>
        <c:axId val="4749765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Garamond" panose="02020404030301010803" pitchFamily="18" charset="0"/>
                <a:ea typeface="+mn-ea"/>
                <a:cs typeface="+mn-cs"/>
              </a:defRPr>
            </a:pPr>
            <a:endParaRPr lang="en-US"/>
          </a:p>
        </c:txPr>
        <c:crossAx val="474980272"/>
        <c:crosses val="autoZero"/>
        <c:auto val="1"/>
        <c:lblAlgn val="ctr"/>
        <c:lblOffset val="100"/>
        <c:noMultiLvlLbl val="0"/>
      </c:catAx>
      <c:valAx>
        <c:axId val="47498027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Garamond" panose="02020404030301010803" pitchFamily="18" charset="0"/>
                <a:ea typeface="+mn-ea"/>
                <a:cs typeface="+mn-cs"/>
              </a:defRPr>
            </a:pPr>
            <a:endParaRPr lang="en-US"/>
          </a:p>
        </c:txPr>
        <c:crossAx val="474976528"/>
        <c:crosses val="autoZero"/>
        <c:crossBetween val="between"/>
      </c:valAx>
      <c:spPr>
        <a:noFill/>
        <a:ln>
          <a:noFill/>
        </a:ln>
        <a:effectLst/>
      </c:spPr>
    </c:plotArea>
    <c:legend>
      <c:legendPos val="r"/>
      <c:layout>
        <c:manualLayout>
          <c:xMode val="edge"/>
          <c:yMode val="edge"/>
          <c:x val="0.83551358251392838"/>
          <c:y val="0.27541034276168502"/>
          <c:w val="0.12254904241116078"/>
          <c:h val="0.16244803232431168"/>
        </c:manualLayout>
      </c:layout>
      <c:overlay val="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legend>
    <c:plotVisOnly val="1"/>
    <c:dispBlanksAs val="gap"/>
    <c:showDLblsOverMax val="0"/>
  </c:chart>
  <c:spPr>
    <a:noFill/>
    <a:ln w="9525" cap="flat" cmpd="sng" algn="ctr">
      <a:noFill/>
      <a:round/>
    </a:ln>
    <a:effectLst/>
  </c:spPr>
  <c:txPr>
    <a:bodyPr/>
    <a:lstStyle/>
    <a:p>
      <a:pPr>
        <a:defRPr sz="1800">
          <a:solidFill>
            <a:sysClr val="windowText" lastClr="000000"/>
          </a:solidFill>
          <a:latin typeface="Garamond" panose="02020404030301010803" pitchFamily="18" charset="0"/>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'[Enfield Adult and Young Adult Outcome Charts for Reporting.xlsx]DemosandParents'!$J$5</c:f>
              <c:strCache>
                <c:ptCount val="1"/>
                <c:pt idx="0">
                  <c:v>Percent</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'[Enfield Adult and Young Adult Outcome Charts for Reporting.xlsx]DemosandParents'!$I$6:$I$13</c:f>
              <c:strCache>
                <c:ptCount val="8"/>
                <c:pt idx="0">
                  <c:v>18-20</c:v>
                </c:pt>
                <c:pt idx="1">
                  <c:v>21-25</c:v>
                </c:pt>
                <c:pt idx="2">
                  <c:v>26-30</c:v>
                </c:pt>
                <c:pt idx="3">
                  <c:v>31-35</c:v>
                </c:pt>
                <c:pt idx="4">
                  <c:v>36-45</c:v>
                </c:pt>
                <c:pt idx="5">
                  <c:v>46-55</c:v>
                </c:pt>
                <c:pt idx="6">
                  <c:v>56-65</c:v>
                </c:pt>
                <c:pt idx="7">
                  <c:v>66+</c:v>
                </c:pt>
              </c:strCache>
            </c:strRef>
          </c:cat>
          <c:val>
            <c:numRef>
              <c:f>'[Enfield Adult and Young Adult Outcome Charts for Reporting.xlsx]DemosandParents'!$J$6:$J$13</c:f>
              <c:numCache>
                <c:formatCode>0.0%</c:formatCode>
                <c:ptCount val="8"/>
                <c:pt idx="0">
                  <c:v>0.14299999999999999</c:v>
                </c:pt>
                <c:pt idx="1">
                  <c:v>7.0000000000000007E-2</c:v>
                </c:pt>
                <c:pt idx="2">
                  <c:v>0.05</c:v>
                </c:pt>
                <c:pt idx="3">
                  <c:v>8.7999999999999995E-2</c:v>
                </c:pt>
                <c:pt idx="4">
                  <c:v>0.246</c:v>
                </c:pt>
                <c:pt idx="5">
                  <c:v>0.20100000000000001</c:v>
                </c:pt>
                <c:pt idx="6">
                  <c:v>0.13800000000000001</c:v>
                </c:pt>
                <c:pt idx="7">
                  <c:v>6.5000000000000002E-2</c:v>
                </c:pt>
              </c:numCache>
            </c:numRef>
          </c:val>
          <c:extLst>
            <c:ext xmlns:c16="http://schemas.microsoft.com/office/drawing/2014/chart" uri="{C3380CC4-5D6E-409C-BE32-E72D297353CC}">
              <c16:uniqueId val="{00000000-B34F-430E-A8EA-7A13F4D7B5C7}"/>
            </c:ext>
          </c:extLst>
        </c:ser>
        <c:dLbls>
          <c:showLegendKey val="0"/>
          <c:showVal val="0"/>
          <c:showCatName val="0"/>
          <c:showSerName val="0"/>
          <c:showPercent val="0"/>
          <c:showBubbleSize val="0"/>
        </c:dLbls>
        <c:gapWidth val="219"/>
        <c:axId val="1233946671"/>
        <c:axId val="1233944591"/>
      </c:barChart>
      <c:catAx>
        <c:axId val="12339466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Garamond" panose="02020404030301010803" pitchFamily="18" charset="0"/>
                <a:ea typeface="+mn-ea"/>
                <a:cs typeface="+mn-cs"/>
              </a:defRPr>
            </a:pPr>
            <a:endParaRPr lang="en-US"/>
          </a:p>
        </c:txPr>
        <c:crossAx val="1233944591"/>
        <c:crosses val="autoZero"/>
        <c:auto val="1"/>
        <c:lblAlgn val="ctr"/>
        <c:lblOffset val="100"/>
        <c:noMultiLvlLbl val="0"/>
      </c:catAx>
      <c:valAx>
        <c:axId val="123394459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Garamond" panose="02020404030301010803" pitchFamily="18" charset="0"/>
                <a:ea typeface="+mn-ea"/>
                <a:cs typeface="+mn-cs"/>
              </a:defRPr>
            </a:pPr>
            <a:endParaRPr lang="en-US"/>
          </a:p>
        </c:txPr>
        <c:crossAx val="1233946671"/>
        <c:crosses val="autoZero"/>
        <c:crossBetween val="between"/>
      </c:valAx>
      <c:spPr>
        <a:noFill/>
        <a:ln>
          <a:noFill/>
        </a:ln>
        <a:effectLst/>
      </c:spPr>
    </c:plotArea>
    <c:plotVisOnly val="1"/>
    <c:dispBlanksAs val="gap"/>
    <c:showDLblsOverMax val="0"/>
    <c:extLst/>
  </c:chart>
  <c:spPr>
    <a:noFill/>
    <a:ln>
      <a:noFill/>
    </a:ln>
    <a:effectLst/>
  </c:spPr>
  <c:txPr>
    <a:bodyPr/>
    <a:lstStyle/>
    <a:p>
      <a:pPr>
        <a:defRPr sz="2000">
          <a:solidFill>
            <a:sysClr val="windowText" lastClr="000000"/>
          </a:solidFill>
          <a:latin typeface="Garamond" panose="02020404030301010803" pitchFamily="18" charset="0"/>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solidFill>
                <a:latin typeface="Garamond" panose="02020404030301010803" pitchFamily="18" charset="0"/>
                <a:ea typeface="+mn-ea"/>
                <a:cs typeface="+mn-cs"/>
              </a:defRPr>
            </a:pPr>
            <a:r>
              <a:rPr lang="en-US" sz="1800" b="1">
                <a:solidFill>
                  <a:schemeClr val="tx1"/>
                </a:solidFill>
              </a:rPr>
              <a:t>Total Sample</a:t>
            </a: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solidFill>
              <a:latin typeface="Garamond" panose="02020404030301010803" pitchFamily="18" charset="0"/>
              <a:ea typeface="+mn-ea"/>
              <a:cs typeface="+mn-cs"/>
            </a:defRPr>
          </a:pPr>
          <a:endParaRPr lang="en-US"/>
        </a:p>
      </c:txPr>
    </c:title>
    <c:autoTitleDeleted val="0"/>
    <c:plotArea>
      <c:layout>
        <c:manualLayout>
          <c:layoutTarget val="inner"/>
          <c:xMode val="edge"/>
          <c:yMode val="edge"/>
          <c:x val="0.11625284644297514"/>
          <c:y val="0.22368684383202098"/>
          <c:w val="0.47481156318874773"/>
          <c:h val="0.70974436789151352"/>
        </c:manualLayout>
      </c:layout>
      <c:pieChart>
        <c:varyColors val="1"/>
        <c:ser>
          <c:idx val="0"/>
          <c:order val="0"/>
          <c:tx>
            <c:strRef>
              <c:f>'[Enfield Adult and Young Adult Outcome Charts for Reporting.xlsx]DemosandParents'!$L$21</c:f>
              <c:strCache>
                <c:ptCount val="1"/>
                <c:pt idx="0">
                  <c:v>Percent</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473-4B3D-B906-E0471E4839E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473-4B3D-B906-E0471E4839E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473-4B3D-B906-E0471E4839E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E473-4B3D-B906-E0471E4839E7}"/>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E473-4B3D-B906-E0471E4839E7}"/>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E473-4B3D-B906-E0471E4839E7}"/>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E473-4B3D-B906-E0471E4839E7}"/>
              </c:ext>
            </c:extLst>
          </c:dPt>
          <c:dLbls>
            <c:dLbl>
              <c:idx val="0"/>
              <c:layout>
                <c:manualLayout>
                  <c:x val="-0.1258789907359141"/>
                  <c:y val="-5.2083333333333336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473-4B3D-B906-E0471E4839E7}"/>
                </c:ext>
              </c:extLst>
            </c:dLbl>
            <c:dLbl>
              <c:idx val="2"/>
              <c:layout>
                <c:manualLayout>
                  <c:x val="3.3117971467855924E-2"/>
                  <c:y val="-0.12542350174978129"/>
                </c:manualLayout>
              </c:layout>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33271895745942531"/>
                      <c:h val="6.9444444444444448E-2"/>
                    </c:manualLayout>
                  </c15:layout>
                </c:ext>
                <c:ext xmlns:c16="http://schemas.microsoft.com/office/drawing/2014/chart" uri="{C3380CC4-5D6E-409C-BE32-E72D297353CC}">
                  <c16:uniqueId val="{00000005-E473-4B3D-B906-E0471E4839E7}"/>
                </c:ext>
              </c:extLst>
            </c:dLbl>
            <c:dLbl>
              <c:idx val="3"/>
              <c:layout>
                <c:manualLayout>
                  <c:x val="4.4157266315947317E-2"/>
                  <c:y val="-9.0317147856517968E-2"/>
                </c:manualLayout>
              </c:layout>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29036005312073909"/>
                      <c:h val="6.5972222222222224E-2"/>
                    </c:manualLayout>
                  </c15:layout>
                </c:ext>
                <c:ext xmlns:c16="http://schemas.microsoft.com/office/drawing/2014/chart" uri="{C3380CC4-5D6E-409C-BE32-E72D297353CC}">
                  <c16:uniqueId val="{00000007-E473-4B3D-B906-E0471E4839E7}"/>
                </c:ext>
              </c:extLst>
            </c:dLbl>
            <c:dLbl>
              <c:idx val="4"/>
              <c:layout>
                <c:manualLayout>
                  <c:x val="2.2215233566271066E-2"/>
                  <c:y val="-2.2456528871391077E-2"/>
                </c:manualLayout>
              </c:layout>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42858002158834069"/>
                      <c:h val="9.0277777777777776E-2"/>
                    </c:manualLayout>
                  </c15:layout>
                </c:ext>
                <c:ext xmlns:c16="http://schemas.microsoft.com/office/drawing/2014/chart" uri="{C3380CC4-5D6E-409C-BE32-E72D297353CC}">
                  <c16:uniqueId val="{00000009-E473-4B3D-B906-E0471E4839E7}"/>
                </c:ext>
              </c:extLst>
            </c:dLbl>
            <c:dLbl>
              <c:idx val="5"/>
              <c:layout>
                <c:manualLayout>
                  <c:x val="2.9692921586758687E-2"/>
                  <c:y val="2.5022419072615858E-2"/>
                </c:manualLayout>
              </c:layout>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42506743966069205"/>
                      <c:h val="9.0277777777777776E-2"/>
                    </c:manualLayout>
                  </c15:layout>
                </c:ext>
                <c:ext xmlns:c16="http://schemas.microsoft.com/office/drawing/2014/chart" uri="{C3380CC4-5D6E-409C-BE32-E72D297353CC}">
                  <c16:uniqueId val="{0000000B-E473-4B3D-B906-E0471E4839E7}"/>
                </c:ext>
              </c:extLst>
            </c:dLbl>
            <c:dLbl>
              <c:idx val="6"/>
              <c:layout>
                <c:manualLayout>
                  <c:x val="2.4884048288483371E-2"/>
                  <c:y val="7.6653269903762034E-2"/>
                </c:manualLayout>
              </c:layout>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33565627912483248"/>
                      <c:h val="7.6388888888888895E-2"/>
                    </c:manualLayout>
                  </c15:layout>
                </c:ext>
                <c:ext xmlns:c16="http://schemas.microsoft.com/office/drawing/2014/chart" uri="{C3380CC4-5D6E-409C-BE32-E72D297353CC}">
                  <c16:uniqueId val="{0000000D-E473-4B3D-B906-E0471E4839E7}"/>
                </c:ext>
              </c:extLst>
            </c:dLbl>
            <c:numFmt formatCode="0.0%"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'[Enfield Adult and Young Adult Outcome Charts for Reporting.xlsx]DemosandParents'!$K$22:$K$28</c:f>
              <c:strCache>
                <c:ptCount val="7"/>
                <c:pt idx="0">
                  <c:v>Female</c:v>
                </c:pt>
                <c:pt idx="1">
                  <c:v>Male</c:v>
                </c:pt>
                <c:pt idx="2">
                  <c:v>Non-binary</c:v>
                </c:pt>
                <c:pt idx="3">
                  <c:v>Transgender</c:v>
                </c:pt>
                <c:pt idx="4">
                  <c:v>I identify another way</c:v>
                </c:pt>
                <c:pt idx="5">
                  <c:v>I am not sure right now</c:v>
                </c:pt>
                <c:pt idx="6">
                  <c:v>Prefer not to say</c:v>
                </c:pt>
              </c:strCache>
            </c:strRef>
          </c:cat>
          <c:val>
            <c:numRef>
              <c:f>'[Enfield Adult and Young Adult Outcome Charts for Reporting.xlsx]DemosandParents'!$L$22:$L$28</c:f>
              <c:numCache>
                <c:formatCode>###0.0%</c:formatCode>
                <c:ptCount val="7"/>
                <c:pt idx="0">
                  <c:v>0.74874371859296485</c:v>
                </c:pt>
                <c:pt idx="1">
                  <c:v>0.21356783919597991</c:v>
                </c:pt>
                <c:pt idx="2">
                  <c:v>7.5376884422110558E-3</c:v>
                </c:pt>
                <c:pt idx="3">
                  <c:v>1.5075376884422112E-2</c:v>
                </c:pt>
                <c:pt idx="4">
                  <c:v>2.5125628140703514E-3</c:v>
                </c:pt>
                <c:pt idx="5">
                  <c:v>7.5376884422110558E-3</c:v>
                </c:pt>
                <c:pt idx="6">
                  <c:v>5.0251256281407027E-3</c:v>
                </c:pt>
              </c:numCache>
            </c:numRef>
          </c:val>
          <c:extLst>
            <c:ext xmlns:c16="http://schemas.microsoft.com/office/drawing/2014/chart" uri="{C3380CC4-5D6E-409C-BE32-E72D297353CC}">
              <c16:uniqueId val="{0000000E-E473-4B3D-B906-E0471E4839E7}"/>
            </c:ext>
          </c:extLst>
        </c:ser>
        <c:dLbls>
          <c:showLegendKey val="0"/>
          <c:showVal val="0"/>
          <c:showCatName val="0"/>
          <c:showSerName val="0"/>
          <c:showPercent val="0"/>
          <c:showBubbleSize val="0"/>
          <c:showLeaderLines val="1"/>
        </c:dLbls>
        <c:firstSliceAng val="55"/>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Garamond" panose="02020404030301010803" pitchFamily="18" charset="0"/>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solidFill>
                <a:latin typeface="Garamond" panose="02020404030301010803" pitchFamily="18" charset="0"/>
                <a:ea typeface="+mn-ea"/>
                <a:cs typeface="+mn-cs"/>
              </a:defRPr>
            </a:pPr>
            <a:r>
              <a:rPr lang="en-US" sz="1800" b="1" baseline="0"/>
              <a:t>Young Adults</a:t>
            </a:r>
            <a:endParaRPr lang="en-US" sz="1800" b="1"/>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solidFill>
              <a:latin typeface="Garamond" panose="02020404030301010803" pitchFamily="18" charset="0"/>
              <a:ea typeface="+mn-ea"/>
              <a:cs typeface="+mn-cs"/>
            </a:defRPr>
          </a:pPr>
          <a:endParaRPr lang="en-US"/>
        </a:p>
      </c:txPr>
    </c:title>
    <c:autoTitleDeleted val="0"/>
    <c:plotArea>
      <c:layout>
        <c:manualLayout>
          <c:layoutTarget val="inner"/>
          <c:xMode val="edge"/>
          <c:yMode val="edge"/>
          <c:x val="7.6041776027996499E-2"/>
          <c:y val="0.15625"/>
          <c:w val="0.47013888888888888"/>
          <c:h val="0.78356481481481477"/>
        </c:manualLayout>
      </c:layout>
      <c:pieChart>
        <c:varyColors val="1"/>
        <c:ser>
          <c:idx val="0"/>
          <c:order val="0"/>
          <c:tx>
            <c:strRef>
              <c:f>'[Enfield Adult and Young Adult Outcome Charts for Reporting.xlsx]DemosandParents'!$P$21</c:f>
              <c:strCache>
                <c:ptCount val="1"/>
                <c:pt idx="0">
                  <c:v>Percent</c:v>
                </c:pt>
              </c:strCache>
            </c:strRef>
          </c:tx>
          <c:explosion val="6"/>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D3A-4360-8CA7-352F0E8E220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D3A-4360-8CA7-352F0E8E220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D3A-4360-8CA7-352F0E8E220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D3A-4360-8CA7-352F0E8E220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4D3A-4360-8CA7-352F0E8E220B}"/>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4D3A-4360-8CA7-352F0E8E220B}"/>
              </c:ext>
            </c:extLst>
          </c:dPt>
          <c:dLbls>
            <c:dLbl>
              <c:idx val="0"/>
              <c:layout>
                <c:manualLayout>
                  <c:x val="-9.8676524948379918E-2"/>
                  <c:y val="-6.714621609798775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4D3A-4360-8CA7-352F0E8E220B}"/>
                </c:ext>
              </c:extLst>
            </c:dLbl>
            <c:dLbl>
              <c:idx val="2"/>
              <c:layout>
                <c:manualLayout>
                  <c:x val="3.4397200544541789E-2"/>
                  <c:y val="-2.1960165135608063E-2"/>
                </c:manualLayout>
              </c:layout>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Garamond" panose="02020404030301010803" pitchFamily="18" charset="0"/>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21070101798879123"/>
                      <c:h val="0.13541666666666666"/>
                    </c:manualLayout>
                  </c15:layout>
                </c:ext>
                <c:ext xmlns:c16="http://schemas.microsoft.com/office/drawing/2014/chart" uri="{C3380CC4-5D6E-409C-BE32-E72D297353CC}">
                  <c16:uniqueId val="{00000005-4D3A-4360-8CA7-352F0E8E220B}"/>
                </c:ext>
              </c:extLst>
            </c:dLbl>
            <c:dLbl>
              <c:idx val="3"/>
              <c:layout>
                <c:manualLayout>
                  <c:x val="0.1478534660948112"/>
                  <c:y val="-3.1212543744531935E-2"/>
                </c:manualLayout>
              </c:layout>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Garamond" panose="02020404030301010803" pitchFamily="18" charset="0"/>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17456558928284985"/>
                      <c:h val="0.1423611111111111"/>
                    </c:manualLayout>
                  </c15:layout>
                </c:ext>
                <c:ext xmlns:c16="http://schemas.microsoft.com/office/drawing/2014/chart" uri="{C3380CC4-5D6E-409C-BE32-E72D297353CC}">
                  <c16:uniqueId val="{00000007-4D3A-4360-8CA7-352F0E8E220B}"/>
                </c:ext>
              </c:extLst>
            </c:dLbl>
            <c:dLbl>
              <c:idx val="4"/>
              <c:layout>
                <c:manualLayout>
                  <c:x val="2.7708584178547959E-2"/>
                  <c:y val="1.0982884951881015E-2"/>
                </c:manualLayout>
              </c:layout>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Garamond" panose="02020404030301010803" pitchFamily="18" charset="0"/>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29842305658555907"/>
                      <c:h val="0.1359954615048119"/>
                    </c:manualLayout>
                  </c15:layout>
                </c:ext>
                <c:ext xmlns:c16="http://schemas.microsoft.com/office/drawing/2014/chart" uri="{C3380CC4-5D6E-409C-BE32-E72D297353CC}">
                  <c16:uniqueId val="{00000009-4D3A-4360-8CA7-352F0E8E220B}"/>
                </c:ext>
              </c:extLst>
            </c:dLbl>
            <c:dLbl>
              <c:idx val="5"/>
              <c:layout>
                <c:manualLayout>
                  <c:x val="3.2481738407407403E-2"/>
                  <c:y val="9.7092629046369144E-2"/>
                </c:manualLayout>
              </c:layout>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Garamond" panose="02020404030301010803" pitchFamily="18" charset="0"/>
                      <a:ea typeface="+mn-ea"/>
                      <a:cs typeface="+mn-cs"/>
                    </a:defRPr>
                  </a:pPr>
                  <a:endParaRPr lang="en-US"/>
                </a:p>
              </c:txPr>
              <c:dLblPos val="bestFit"/>
              <c:showLegendKey val="0"/>
              <c:showVal val="0"/>
              <c:showCatName val="1"/>
              <c:showSerName val="0"/>
              <c:showPercent val="1"/>
              <c:showBubbleSize val="0"/>
              <c:extLst>
                <c:ext xmlns:c15="http://schemas.microsoft.com/office/drawing/2012/chart" uri="{CE6537A1-D6FC-4f65-9D91-7224C49458BB}">
                  <c15:layout>
                    <c:manualLayout>
                      <c:w val="0.32566935090479865"/>
                      <c:h val="0.15451416229221349"/>
                    </c:manualLayout>
                  </c15:layout>
                </c:ext>
                <c:ext xmlns:c16="http://schemas.microsoft.com/office/drawing/2014/chart" uri="{C3380CC4-5D6E-409C-BE32-E72D297353CC}">
                  <c16:uniqueId val="{0000000B-4D3A-4360-8CA7-352F0E8E220B}"/>
                </c:ext>
              </c:extLst>
            </c:dLbl>
            <c:numFmt formatCode="0.0%"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dLblPos val="in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'[Enfield Adult and Young Adult Outcome Charts for Reporting.xlsx]DemosandParents'!$O$22:$O$28</c:f>
              <c:strCache>
                <c:ptCount val="6"/>
                <c:pt idx="0">
                  <c:v>Female</c:v>
                </c:pt>
                <c:pt idx="1">
                  <c:v>Male</c:v>
                </c:pt>
                <c:pt idx="2">
                  <c:v>Non-binary</c:v>
                </c:pt>
                <c:pt idx="3">
                  <c:v>Transgender</c:v>
                </c:pt>
                <c:pt idx="4">
                  <c:v>I identify another way</c:v>
                </c:pt>
                <c:pt idx="5">
                  <c:v>I am not sure right now</c:v>
                </c:pt>
              </c:strCache>
              <c:extLst/>
            </c:strRef>
          </c:cat>
          <c:val>
            <c:numRef>
              <c:f>'[Enfield Adult and Young Adult Outcome Charts for Reporting.xlsx]DemosandParents'!$P$22:$P$28</c:f>
              <c:numCache>
                <c:formatCode>###0.0%</c:formatCode>
                <c:ptCount val="6"/>
                <c:pt idx="0">
                  <c:v>0.61176470588235299</c:v>
                </c:pt>
                <c:pt idx="1">
                  <c:v>0.27058823529411763</c:v>
                </c:pt>
                <c:pt idx="2">
                  <c:v>2.3529411764705882E-2</c:v>
                </c:pt>
                <c:pt idx="3">
                  <c:v>5.8823529411764712E-2</c:v>
                </c:pt>
                <c:pt idx="4">
                  <c:v>1.1764705882352941E-2</c:v>
                </c:pt>
                <c:pt idx="5">
                  <c:v>2.3529411764705882E-2</c:v>
                </c:pt>
              </c:numCache>
              <c:extLst/>
            </c:numRef>
          </c:val>
          <c:extLst>
            <c:ext xmlns:c16="http://schemas.microsoft.com/office/drawing/2014/chart" uri="{C3380CC4-5D6E-409C-BE32-E72D297353CC}">
              <c16:uniqueId val="{0000000C-4D3A-4360-8CA7-352F0E8E220B}"/>
            </c:ext>
          </c:extLst>
        </c:ser>
        <c:dLbls>
          <c:dLblPos val="inEnd"/>
          <c:showLegendKey val="0"/>
          <c:showVal val="0"/>
          <c:showCatName val="0"/>
          <c:showSerName val="0"/>
          <c:showPercent val="1"/>
          <c:showBubbleSize val="0"/>
          <c:showLeaderLines val="1"/>
        </c:dLbls>
        <c:firstSliceAng val="81"/>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Garamond" panose="02020404030301010803" pitchFamily="18" charset="0"/>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99569462711578E-2"/>
          <c:y val="9.9181678602679554E-2"/>
          <c:w val="0.93727725532227335"/>
          <c:h val="0.72703865965262426"/>
        </c:manualLayout>
      </c:layout>
      <c:barChart>
        <c:barDir val="col"/>
        <c:grouping val="clustered"/>
        <c:varyColors val="0"/>
        <c:ser>
          <c:idx val="2"/>
          <c:order val="0"/>
          <c:tx>
            <c:strRef>
              <c:f>'[Enfield Adult and Young Adult Outcome Charts for Reporting.xlsx]DemosandParents'!$M$53</c:f>
              <c:strCache>
                <c:ptCount val="1"/>
                <c:pt idx="0">
                  <c:v>Census 2020</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[1]DemosandParents!$J$54:$J$61</c:f>
              <c:strCache>
                <c:ptCount val="7"/>
                <c:pt idx="0">
                  <c:v>American Indian or Alaska Native</c:v>
                </c:pt>
                <c:pt idx="1">
                  <c:v>Asian</c:v>
                </c:pt>
                <c:pt idx="2">
                  <c:v>Black or African American</c:v>
                </c:pt>
                <c:pt idx="3">
                  <c:v>Hispanic or Latino</c:v>
                </c:pt>
                <c:pt idx="4">
                  <c:v>Multiracial</c:v>
                </c:pt>
                <c:pt idx="5">
                  <c:v>Native Hawaiian or Other Pacific Islander</c:v>
                </c:pt>
                <c:pt idx="6">
                  <c:v>White</c:v>
                </c:pt>
              </c:strCache>
              <c:extLst/>
            </c:strRef>
          </c:cat>
          <c:val>
            <c:numRef>
              <c:f>[1]DemosandParents!$M$54:$M$61</c:f>
              <c:numCache>
                <c:formatCode>0.0%</c:formatCode>
                <c:ptCount val="7"/>
                <c:pt idx="0">
                  <c:v>1.7322797275812155E-3</c:v>
                </c:pt>
                <c:pt idx="1">
                  <c:v>2.4323105763982819E-2</c:v>
                </c:pt>
                <c:pt idx="2">
                  <c:v>6.4046890201941098E-2</c:v>
                </c:pt>
                <c:pt idx="3">
                  <c:v>9.9309461094895704E-2</c:v>
                </c:pt>
                <c:pt idx="4">
                  <c:v>4.0981466979900807E-2</c:v>
                </c:pt>
                <c:pt idx="5">
                  <c:v>2.1356873353741012E-4</c:v>
                </c:pt>
                <c:pt idx="6">
                  <c:v>0.76554899029448753</c:v>
                </c:pt>
              </c:numCache>
              <c:extLst/>
            </c:numRef>
          </c:val>
          <c:extLst>
            <c:ext xmlns:c16="http://schemas.microsoft.com/office/drawing/2014/chart" uri="{C3380CC4-5D6E-409C-BE32-E72D297353CC}">
              <c16:uniqueId val="{00000000-83E4-4831-AB91-0A043871B0F2}"/>
            </c:ext>
          </c:extLst>
        </c:ser>
        <c:ser>
          <c:idx val="1"/>
          <c:order val="1"/>
          <c:tx>
            <c:strRef>
              <c:f>'[Enfield Adult and Young Adult Outcome Charts for Reporting.xlsx]DemosandParents'!$L$53</c:f>
              <c:strCache>
                <c:ptCount val="1"/>
                <c:pt idx="0">
                  <c:v>Total Sample</c:v>
                </c:pt>
              </c:strCache>
            </c:strRef>
          </c:tx>
          <c:spPr>
            <a:solidFill>
              <a:srgbClr val="00206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[1]DemosandParents!$J$54:$J$61</c:f>
              <c:strCache>
                <c:ptCount val="7"/>
                <c:pt idx="0">
                  <c:v>American Indian or Alaska Native</c:v>
                </c:pt>
                <c:pt idx="1">
                  <c:v>Asian</c:v>
                </c:pt>
                <c:pt idx="2">
                  <c:v>Black or African American</c:v>
                </c:pt>
                <c:pt idx="3">
                  <c:v>Hispanic or Latino</c:v>
                </c:pt>
                <c:pt idx="4">
                  <c:v>Multiracial</c:v>
                </c:pt>
                <c:pt idx="5">
                  <c:v>Native Hawaiian or Other Pacific Islander</c:v>
                </c:pt>
                <c:pt idx="6">
                  <c:v>White</c:v>
                </c:pt>
              </c:strCache>
              <c:extLst/>
            </c:strRef>
          </c:cat>
          <c:val>
            <c:numRef>
              <c:f>[1]DemosandParents!$L$54:$L$61</c:f>
              <c:numCache>
                <c:formatCode>###0.0%</c:formatCode>
                <c:ptCount val="7"/>
                <c:pt idx="0">
                  <c:v>5.0125313283208017E-3</c:v>
                </c:pt>
                <c:pt idx="1">
                  <c:v>1.5037593984962405E-2</c:v>
                </c:pt>
                <c:pt idx="2">
                  <c:v>2.0050125313283207E-2</c:v>
                </c:pt>
                <c:pt idx="3">
                  <c:v>8.0200501253132828E-2</c:v>
                </c:pt>
                <c:pt idx="4">
                  <c:v>3.2581453634085211E-2</c:v>
                </c:pt>
                <c:pt idx="5">
                  <c:v>0</c:v>
                </c:pt>
                <c:pt idx="6">
                  <c:v>0.8421052631578948</c:v>
                </c:pt>
              </c:numCache>
              <c:extLst/>
            </c:numRef>
          </c:val>
          <c:extLst>
            <c:ext xmlns:c16="http://schemas.microsoft.com/office/drawing/2014/chart" uri="{C3380CC4-5D6E-409C-BE32-E72D297353CC}">
              <c16:uniqueId val="{00000001-83E4-4831-AB91-0A043871B0F2}"/>
            </c:ext>
          </c:extLst>
        </c:ser>
        <c:ser>
          <c:idx val="0"/>
          <c:order val="2"/>
          <c:tx>
            <c:strRef>
              <c:f>'[Enfield Adult and Young Adult Outcome Charts for Reporting.xlsx]DemosandParents'!$K$53</c:f>
              <c:strCache>
                <c:ptCount val="1"/>
                <c:pt idx="0">
                  <c:v>Young Adults</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[1]DemosandParents!$J$54:$J$61</c:f>
              <c:strCache>
                <c:ptCount val="7"/>
                <c:pt idx="0">
                  <c:v>American Indian or Alaska Native</c:v>
                </c:pt>
                <c:pt idx="1">
                  <c:v>Asian</c:v>
                </c:pt>
                <c:pt idx="2">
                  <c:v>Black or African American</c:v>
                </c:pt>
                <c:pt idx="3">
                  <c:v>Hispanic or Latino</c:v>
                </c:pt>
                <c:pt idx="4">
                  <c:v>Multiracial</c:v>
                </c:pt>
                <c:pt idx="5">
                  <c:v>Native Hawaiian or Other Pacific Islander</c:v>
                </c:pt>
                <c:pt idx="6">
                  <c:v>White</c:v>
                </c:pt>
              </c:strCache>
              <c:extLst/>
            </c:strRef>
          </c:cat>
          <c:val>
            <c:numRef>
              <c:f>[1]DemosandParents!$K$54:$K$61</c:f>
              <c:numCache>
                <c:formatCode>###0.0%</c:formatCode>
                <c:ptCount val="7"/>
                <c:pt idx="0">
                  <c:v>0</c:v>
                </c:pt>
                <c:pt idx="1">
                  <c:v>4.7058823529411764E-2</c:v>
                </c:pt>
                <c:pt idx="2">
                  <c:v>2.3529411764705882E-2</c:v>
                </c:pt>
                <c:pt idx="3">
                  <c:v>0.24705882352941178</c:v>
                </c:pt>
                <c:pt idx="4">
                  <c:v>7.0588235294117646E-2</c:v>
                </c:pt>
                <c:pt idx="5">
                  <c:v>0</c:v>
                </c:pt>
                <c:pt idx="6">
                  <c:v>0.61176470588235299</c:v>
                </c:pt>
              </c:numCache>
              <c:extLst/>
            </c:numRef>
          </c:val>
          <c:extLst>
            <c:ext xmlns:c16="http://schemas.microsoft.com/office/drawing/2014/chart" uri="{C3380CC4-5D6E-409C-BE32-E72D297353CC}">
              <c16:uniqueId val="{00000002-83E4-4831-AB91-0A043871B0F2}"/>
            </c:ext>
          </c:extLst>
        </c:ser>
        <c:dLbls>
          <c:showLegendKey val="0"/>
          <c:showVal val="0"/>
          <c:showCatName val="0"/>
          <c:showSerName val="0"/>
          <c:showPercent val="0"/>
          <c:showBubbleSize val="0"/>
        </c:dLbls>
        <c:gapWidth val="219"/>
        <c:overlap val="-27"/>
        <c:axId val="1931633632"/>
        <c:axId val="1931619712"/>
      </c:barChart>
      <c:catAx>
        <c:axId val="1931633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1931619712"/>
        <c:crosses val="autoZero"/>
        <c:auto val="1"/>
        <c:lblAlgn val="ctr"/>
        <c:lblOffset val="100"/>
        <c:noMultiLvlLbl val="0"/>
      </c:catAx>
      <c:valAx>
        <c:axId val="19316197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Garamond" panose="02020404030301010803" pitchFamily="18" charset="0"/>
                <a:ea typeface="+mn-ea"/>
                <a:cs typeface="+mn-cs"/>
              </a:defRPr>
            </a:pPr>
            <a:endParaRPr lang="en-US"/>
          </a:p>
        </c:txPr>
        <c:crossAx val="193163363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Garamond" panose="02020404030301010803" pitchFamily="18"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latin typeface="Garamond" panose="02020404030301010803" pitchFamily="18" charset="0"/>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vert="horz"/>
          <a:lstStyle/>
          <a:p>
            <a:pPr>
              <a:defRPr/>
            </a:pPr>
            <a:r>
              <a:rPr lang="en-US"/>
              <a:t>Adult</a:t>
            </a:r>
            <a:r>
              <a:rPr lang="en-US" baseline="0"/>
              <a:t> Community</a:t>
            </a:r>
            <a:endParaRPr lang="en-US"/>
          </a:p>
        </c:rich>
      </c:tx>
      <c:overlay val="0"/>
      <c:spPr>
        <a:noFill/>
        <a:ln>
          <a:noFill/>
        </a:ln>
        <a:effectLst/>
      </c:spPr>
    </c:title>
    <c:autoTitleDeleted val="0"/>
    <c:plotArea>
      <c:layout/>
      <c:barChart>
        <c:barDir val="bar"/>
        <c:grouping val="clustered"/>
        <c:varyColors val="0"/>
        <c:ser>
          <c:idx val="0"/>
          <c:order val="0"/>
          <c:tx>
            <c:strRef>
              <c:f>'[Enfield Adult and Young Adult Outcome Charts for Reporting.xlsx]DemosandParents'!$K$34</c:f>
              <c:strCache>
                <c:ptCount val="1"/>
                <c:pt idx="0">
                  <c:v>Total</c:v>
                </c:pt>
              </c:strCache>
            </c:strRef>
          </c:tx>
          <c:spPr>
            <a:solidFill>
              <a:srgbClr val="0F9ED5">
                <a:lumMod val="50000"/>
              </a:srgbClr>
            </a:solidFill>
            <a:ln>
              <a:solidFill>
                <a:sysClr val="windowText" lastClr="000000"/>
              </a:solidFill>
            </a:ln>
            <a:effectLst/>
          </c:spPr>
          <c:invertIfNegative val="0"/>
          <c:dLbls>
            <c:spPr>
              <a:noFill/>
              <a:ln>
                <a:noFill/>
              </a:ln>
              <a:effectLst/>
            </c:spPr>
            <c:txPr>
              <a:bodyPr rot="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'[Enfield Adult and Young Adult Outcome Charts for Reporting.xlsx]DemosandParents'!$J$35:$J$46</c:f>
              <c:strCache>
                <c:ptCount val="12"/>
                <c:pt idx="0">
                  <c:v>Stafford</c:v>
                </c:pt>
                <c:pt idx="1">
                  <c:v>Ellington</c:v>
                </c:pt>
                <c:pt idx="2">
                  <c:v>Windsor</c:v>
                </c:pt>
                <c:pt idx="3">
                  <c:v>South Central Massachusetts</c:v>
                </c:pt>
                <c:pt idx="4">
                  <c:v>East Granby</c:v>
                </c:pt>
                <c:pt idx="5">
                  <c:v>Windsor Locks</c:v>
                </c:pt>
                <c:pt idx="6">
                  <c:v>Suffield</c:v>
                </c:pt>
                <c:pt idx="7">
                  <c:v>East Windsor</c:v>
                </c:pt>
                <c:pt idx="8">
                  <c:v>Greater Hartford Area</c:v>
                </c:pt>
                <c:pt idx="9">
                  <c:v>Somers</c:v>
                </c:pt>
                <c:pt idx="10">
                  <c:v>Other</c:v>
                </c:pt>
                <c:pt idx="11">
                  <c:v>Enfield</c:v>
                </c:pt>
              </c:strCache>
            </c:strRef>
          </c:cat>
          <c:val>
            <c:numRef>
              <c:f>'[Enfield Adult and Young Adult Outcome Charts for Reporting.xlsx]DemosandParents'!$K$35:$K$46</c:f>
              <c:numCache>
                <c:formatCode>###0.0%</c:formatCode>
                <c:ptCount val="12"/>
                <c:pt idx="0">
                  <c:v>5.076142131979695E-3</c:v>
                </c:pt>
                <c:pt idx="1">
                  <c:v>7.6142131979695426E-3</c:v>
                </c:pt>
                <c:pt idx="2">
                  <c:v>7.6142131979695426E-3</c:v>
                </c:pt>
                <c:pt idx="3">
                  <c:v>1.015228426395939E-2</c:v>
                </c:pt>
                <c:pt idx="4">
                  <c:v>1.2690355329949238E-2</c:v>
                </c:pt>
                <c:pt idx="5">
                  <c:v>1.2690355329949238E-2</c:v>
                </c:pt>
                <c:pt idx="6">
                  <c:v>1.7766497461928935E-2</c:v>
                </c:pt>
                <c:pt idx="7">
                  <c:v>2.5380710659898477E-2</c:v>
                </c:pt>
                <c:pt idx="8">
                  <c:v>2.5380710659898477E-2</c:v>
                </c:pt>
                <c:pt idx="9">
                  <c:v>3.2994923857868022E-2</c:v>
                </c:pt>
                <c:pt idx="10">
                  <c:v>9.1370558375634514E-2</c:v>
                </c:pt>
                <c:pt idx="11">
                  <c:v>0.75126903553299496</c:v>
                </c:pt>
              </c:numCache>
            </c:numRef>
          </c:val>
          <c:extLst>
            <c:ext xmlns:c16="http://schemas.microsoft.com/office/drawing/2014/chart" uri="{C3380CC4-5D6E-409C-BE32-E72D297353CC}">
              <c16:uniqueId val="{00000000-B56F-41C5-9B35-A035D07C1547}"/>
            </c:ext>
          </c:extLst>
        </c:ser>
        <c:dLbls>
          <c:showLegendKey val="0"/>
          <c:showVal val="0"/>
          <c:showCatName val="0"/>
          <c:showSerName val="0"/>
          <c:showPercent val="0"/>
          <c:showBubbleSize val="0"/>
        </c:dLbls>
        <c:gapWidth val="120"/>
        <c:axId val="853391632"/>
        <c:axId val="853398352"/>
      </c:barChart>
      <c:catAx>
        <c:axId val="8533916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853398352"/>
        <c:crosses val="autoZero"/>
        <c:auto val="1"/>
        <c:lblAlgn val="ctr"/>
        <c:lblOffset val="100"/>
        <c:noMultiLvlLbl val="0"/>
      </c:catAx>
      <c:valAx>
        <c:axId val="85339835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a:noFill/>
          </a:ln>
          <a:effectLst/>
        </c:spPr>
        <c:txPr>
          <a:bodyPr rot="-60000000" vert="horz"/>
          <a:lstStyle/>
          <a:p>
            <a:pPr>
              <a:defRPr/>
            </a:pPr>
            <a:endParaRPr lang="en-US"/>
          </a:p>
        </c:txPr>
        <c:crossAx val="853391632"/>
        <c:crosses val="autoZero"/>
        <c:crossBetween val="between"/>
      </c:valAx>
      <c:spPr>
        <a:noFill/>
        <a:ln>
          <a:noFill/>
        </a:ln>
        <a:effectLst/>
      </c:spPr>
    </c:plotArea>
    <c:plotVisOnly val="1"/>
    <c:dispBlanksAs val="gap"/>
    <c:showDLblsOverMax val="0"/>
    <c:extLst/>
  </c:chart>
  <c:spPr>
    <a:solidFill>
      <a:schemeClr val="bg1"/>
    </a:solidFill>
    <a:ln w="9525" cap="flat" cmpd="sng" algn="ctr">
      <a:solidFill>
        <a:schemeClr val="tx1">
          <a:lumMod val="15000"/>
          <a:lumOff val="85000"/>
        </a:schemeClr>
      </a:solidFill>
      <a:round/>
    </a:ln>
    <a:effectLst/>
  </c:spPr>
  <c:txPr>
    <a:bodyPr/>
    <a:lstStyle/>
    <a:p>
      <a:pPr>
        <a:defRPr sz="1200">
          <a:solidFill>
            <a:sysClr val="windowText" lastClr="000000"/>
          </a:solidFill>
          <a:latin typeface="Garamond" panose="02020404030301010803" pitchFamily="18" charset="0"/>
        </a:defRPr>
      </a:pPr>
      <a:endParaRPr lang="en-US"/>
    </a:p>
  </c:txPr>
  <c:externalData r:id="rId2">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vert="horz"/>
          <a:lstStyle/>
          <a:p>
            <a:pPr>
              <a:defRPr/>
            </a:pPr>
            <a:r>
              <a:rPr lang="en-US"/>
              <a:t>Young Adults</a:t>
            </a:r>
          </a:p>
        </c:rich>
      </c:tx>
      <c:overlay val="0"/>
      <c:spPr>
        <a:noFill/>
        <a:ln>
          <a:noFill/>
        </a:ln>
        <a:effectLst/>
      </c:spPr>
    </c:title>
    <c:autoTitleDeleted val="0"/>
    <c:plotArea>
      <c:layout/>
      <c:barChart>
        <c:barDir val="bar"/>
        <c:grouping val="clustered"/>
        <c:varyColors val="0"/>
        <c:ser>
          <c:idx val="0"/>
          <c:order val="0"/>
          <c:tx>
            <c:strRef>
              <c:f>'[Enfield Adult and Young Adult Outcome Charts for Reporting.xlsx]DemosandParents'!$O$34</c:f>
              <c:strCache>
                <c:ptCount val="1"/>
                <c:pt idx="0">
                  <c:v>Young Adults</c:v>
                </c:pt>
              </c:strCache>
            </c:strRef>
          </c:tx>
          <c:spPr>
            <a:solidFill>
              <a:srgbClr val="0F9ED5">
                <a:lumMod val="75000"/>
              </a:srgbClr>
            </a:solidFill>
            <a:ln>
              <a:solidFill>
                <a:sysClr val="windowText" lastClr="000000"/>
              </a:solidFill>
            </a:ln>
            <a:effectLst/>
          </c:spPr>
          <c:invertIfNegative val="0"/>
          <c:dLbls>
            <c:spPr>
              <a:noFill/>
              <a:ln>
                <a:noFill/>
              </a:ln>
              <a:effectLst/>
            </c:spPr>
            <c:txPr>
              <a:bodyPr rot="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'[Enfield Adult and Young Adult Outcome Charts for Reporting.xlsx]DemosandParents'!$N$35:$N$46</c:f>
              <c:strCache>
                <c:ptCount val="11"/>
                <c:pt idx="0">
                  <c:v>East Granby</c:v>
                </c:pt>
                <c:pt idx="1">
                  <c:v>South Central Massachusetts</c:v>
                </c:pt>
                <c:pt idx="2">
                  <c:v>Windsor</c:v>
                </c:pt>
                <c:pt idx="3">
                  <c:v>Ellington</c:v>
                </c:pt>
                <c:pt idx="4">
                  <c:v>Suffield</c:v>
                </c:pt>
                <c:pt idx="5">
                  <c:v>Windsor Locks</c:v>
                </c:pt>
                <c:pt idx="6">
                  <c:v>Greater Hartford Area</c:v>
                </c:pt>
                <c:pt idx="7">
                  <c:v>East Windsor</c:v>
                </c:pt>
                <c:pt idx="8">
                  <c:v>Somers</c:v>
                </c:pt>
                <c:pt idx="9">
                  <c:v>Other</c:v>
                </c:pt>
                <c:pt idx="10">
                  <c:v>Enfield</c:v>
                </c:pt>
              </c:strCache>
              <c:extLst/>
            </c:strRef>
          </c:cat>
          <c:val>
            <c:numRef>
              <c:f>'[Enfield Adult and Young Adult Outcome Charts for Reporting.xlsx]DemosandParents'!$O$35:$O$46</c:f>
              <c:numCache>
                <c:formatCode>###0.0%</c:formatCode>
                <c:ptCount val="11"/>
                <c:pt idx="0">
                  <c:v>2.3529411764705882E-2</c:v>
                </c:pt>
                <c:pt idx="1">
                  <c:v>2.3529411764705882E-2</c:v>
                </c:pt>
                <c:pt idx="2">
                  <c:v>2.3529411764705882E-2</c:v>
                </c:pt>
                <c:pt idx="3">
                  <c:v>3.5294117647058823E-2</c:v>
                </c:pt>
                <c:pt idx="4">
                  <c:v>3.5294117647058823E-2</c:v>
                </c:pt>
                <c:pt idx="5">
                  <c:v>3.5294117647058823E-2</c:v>
                </c:pt>
                <c:pt idx="6">
                  <c:v>4.7058823529411764E-2</c:v>
                </c:pt>
                <c:pt idx="7">
                  <c:v>5.8823529411764712E-2</c:v>
                </c:pt>
                <c:pt idx="8">
                  <c:v>7.0588235294117646E-2</c:v>
                </c:pt>
                <c:pt idx="9">
                  <c:v>0.21176470588235294</c:v>
                </c:pt>
                <c:pt idx="10">
                  <c:v>0.43529411764705883</c:v>
                </c:pt>
              </c:numCache>
              <c:extLst/>
            </c:numRef>
          </c:val>
          <c:extLst>
            <c:ext xmlns:c16="http://schemas.microsoft.com/office/drawing/2014/chart" uri="{C3380CC4-5D6E-409C-BE32-E72D297353CC}">
              <c16:uniqueId val="{00000000-BABB-4C14-B5DA-08A6349E76CB}"/>
            </c:ext>
          </c:extLst>
        </c:ser>
        <c:dLbls>
          <c:showLegendKey val="0"/>
          <c:showVal val="0"/>
          <c:showCatName val="0"/>
          <c:showSerName val="0"/>
          <c:showPercent val="0"/>
          <c:showBubbleSize val="0"/>
        </c:dLbls>
        <c:gapWidth val="120"/>
        <c:axId val="853391632"/>
        <c:axId val="853398352"/>
      </c:barChart>
      <c:catAx>
        <c:axId val="8533916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853398352"/>
        <c:crosses val="autoZero"/>
        <c:auto val="1"/>
        <c:lblAlgn val="ctr"/>
        <c:lblOffset val="100"/>
        <c:noMultiLvlLbl val="0"/>
      </c:catAx>
      <c:valAx>
        <c:axId val="853398352"/>
        <c:scaling>
          <c:orientation val="minMax"/>
          <c:max val="0.8"/>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a:noFill/>
          </a:ln>
          <a:effectLst/>
        </c:spPr>
        <c:txPr>
          <a:bodyPr rot="-60000000" vert="horz"/>
          <a:lstStyle/>
          <a:p>
            <a:pPr>
              <a:defRPr/>
            </a:pPr>
            <a:endParaRPr lang="en-US"/>
          </a:p>
        </c:txPr>
        <c:crossAx val="853391632"/>
        <c:crosses val="autoZero"/>
        <c:crossBetween val="between"/>
      </c:valAx>
      <c:spPr>
        <a:noFill/>
        <a:ln>
          <a:noFill/>
        </a:ln>
        <a:effectLst/>
      </c:spPr>
    </c:plotArea>
    <c:plotVisOnly val="1"/>
    <c:dispBlanksAs val="gap"/>
    <c:showDLblsOverMax val="0"/>
    <c:extLst/>
  </c:chart>
  <c:spPr>
    <a:solidFill>
      <a:schemeClr val="bg1"/>
    </a:solidFill>
    <a:ln w="9525" cap="flat" cmpd="sng" algn="ctr">
      <a:solidFill>
        <a:schemeClr val="tx1">
          <a:lumMod val="15000"/>
          <a:lumOff val="85000"/>
        </a:schemeClr>
      </a:solidFill>
      <a:round/>
    </a:ln>
    <a:effectLst/>
  </c:spPr>
  <c:txPr>
    <a:bodyPr/>
    <a:lstStyle/>
    <a:p>
      <a:pPr>
        <a:defRPr sz="1200">
          <a:solidFill>
            <a:sysClr val="windowText" lastClr="000000"/>
          </a:solidFill>
          <a:latin typeface="Garamond" panose="02020404030301010803" pitchFamily="18" charset="0"/>
        </a:defRPr>
      </a:pPr>
      <a:endParaRPr lang="en-US"/>
    </a:p>
  </c:txPr>
  <c:externalData r:id="rId2">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'[Enfield Adult and Young Adult Outcome Charts for Reporting.xlsx]Substance Use'!$Y$5</c:f>
              <c:strCache>
                <c:ptCount val="1"/>
                <c:pt idx="0">
                  <c:v>Total Sample</c:v>
                </c:pt>
              </c:strCache>
            </c:strRef>
          </c:tx>
          <c:spPr>
            <a:solidFill>
              <a:sysClr val="window" lastClr="FFFFFF">
                <a:lumMod val="50000"/>
              </a:sysClr>
            </a:solidFill>
            <a:ln>
              <a:noFill/>
            </a:ln>
            <a:effectLst/>
          </c:spPr>
          <c:invertIfNegative val="0"/>
          <c:cat>
            <c:strRef>
              <c:f>'[1]Substance Use'!$X$6:$X$13</c:f>
              <c:strCache>
                <c:ptCount val="8"/>
                <c:pt idx="0">
                  <c:v>Alcohol</c:v>
                </c:pt>
                <c:pt idx="1">
                  <c:v>Binge drinking</c:v>
                </c:pt>
                <c:pt idx="2">
                  <c:v>Cigarettes/ Tobacco</c:v>
                </c:pt>
                <c:pt idx="3">
                  <c:v>Vape/ E-cigarettes</c:v>
                </c:pt>
                <c:pt idx="4">
                  <c:v>Marijuana/ Cannabis</c:v>
                </c:pt>
                <c:pt idx="5">
                  <c:v>Cocaine</c:v>
                </c:pt>
                <c:pt idx="6">
                  <c:v>Opioids (heroin/ fentanyl) not Rx</c:v>
                </c:pt>
                <c:pt idx="7">
                  <c:v>Non-medical use of Rx</c:v>
                </c:pt>
              </c:strCache>
            </c:strRef>
          </c:cat>
          <c:val>
            <c:numRef>
              <c:f>'[1]Substance Use'!$Y$6:$Y$13</c:f>
              <c:numCache>
                <c:formatCode>###0.0%</c:formatCode>
                <c:ptCount val="8"/>
                <c:pt idx="0">
                  <c:v>0.71679197994987465</c:v>
                </c:pt>
                <c:pt idx="1">
                  <c:v>0.40350877192982459</c:v>
                </c:pt>
                <c:pt idx="2">
                  <c:v>0.34837092731829572</c:v>
                </c:pt>
                <c:pt idx="3">
                  <c:v>0.16541353383458646</c:v>
                </c:pt>
                <c:pt idx="4">
                  <c:v>0.41854636591478694</c:v>
                </c:pt>
                <c:pt idx="5">
                  <c:v>0.12030075187969924</c:v>
                </c:pt>
                <c:pt idx="6">
                  <c:v>3.2581453634085211E-2</c:v>
                </c:pt>
                <c:pt idx="7">
                  <c:v>8.2706766917293228E-2</c:v>
                </c:pt>
              </c:numCache>
            </c:numRef>
          </c:val>
          <c:extLst>
            <c:ext xmlns:c16="http://schemas.microsoft.com/office/drawing/2014/chart" uri="{C3380CC4-5D6E-409C-BE32-E72D297353CC}">
              <c16:uniqueId val="{00000000-E2F4-4401-96B6-F3F63925DBA2}"/>
            </c:ext>
          </c:extLst>
        </c:ser>
        <c:ser>
          <c:idx val="1"/>
          <c:order val="1"/>
          <c:tx>
            <c:strRef>
              <c:f>'[Enfield Adult and Young Adult Outcome Charts for Reporting.xlsx]Substance Use'!$Z$5</c:f>
              <c:strCache>
                <c:ptCount val="1"/>
                <c:pt idx="0">
                  <c:v>Young Adults</c:v>
                </c:pt>
              </c:strCache>
            </c:strRef>
          </c:tx>
          <c:spPr>
            <a:solidFill>
              <a:srgbClr val="A02B93"/>
            </a:solidFill>
            <a:ln>
              <a:noFill/>
            </a:ln>
            <a:effectLst/>
          </c:spPr>
          <c:invertIfNegative val="0"/>
          <c:cat>
            <c:strRef>
              <c:f>'[1]Substance Use'!$X$6:$X$13</c:f>
              <c:strCache>
                <c:ptCount val="8"/>
                <c:pt idx="0">
                  <c:v>Alcohol</c:v>
                </c:pt>
                <c:pt idx="1">
                  <c:v>Binge drinking</c:v>
                </c:pt>
                <c:pt idx="2">
                  <c:v>Cigarettes/ Tobacco</c:v>
                </c:pt>
                <c:pt idx="3">
                  <c:v>Vape/ E-cigarettes</c:v>
                </c:pt>
                <c:pt idx="4">
                  <c:v>Marijuana/ Cannabis</c:v>
                </c:pt>
                <c:pt idx="5">
                  <c:v>Cocaine</c:v>
                </c:pt>
                <c:pt idx="6">
                  <c:v>Opioids (heroin/ fentanyl) not Rx</c:v>
                </c:pt>
                <c:pt idx="7">
                  <c:v>Non-medical use of Rx</c:v>
                </c:pt>
              </c:strCache>
            </c:strRef>
          </c:cat>
          <c:val>
            <c:numRef>
              <c:f>'[1]Substance Use'!$Z$6:$Z$13</c:f>
              <c:numCache>
                <c:formatCode>###0.0%</c:formatCode>
                <c:ptCount val="8"/>
                <c:pt idx="0">
                  <c:v>0.4823529411764706</c:v>
                </c:pt>
                <c:pt idx="1">
                  <c:v>0.25882352941176473</c:v>
                </c:pt>
                <c:pt idx="2">
                  <c:v>0.17647058823529413</c:v>
                </c:pt>
                <c:pt idx="3">
                  <c:v>0.31764705882352939</c:v>
                </c:pt>
                <c:pt idx="4">
                  <c:v>0.4</c:v>
                </c:pt>
                <c:pt idx="5">
                  <c:v>7.0588235294117646E-2</c:v>
                </c:pt>
                <c:pt idx="6">
                  <c:v>2.3529411764705882E-2</c:v>
                </c:pt>
                <c:pt idx="7">
                  <c:v>8.2352941176470573E-2</c:v>
                </c:pt>
              </c:numCache>
            </c:numRef>
          </c:val>
          <c:extLst>
            <c:ext xmlns:c16="http://schemas.microsoft.com/office/drawing/2014/chart" uri="{C3380CC4-5D6E-409C-BE32-E72D297353CC}">
              <c16:uniqueId val="{00000001-E2F4-4401-96B6-F3F63925DBA2}"/>
            </c:ext>
          </c:extLst>
        </c:ser>
        <c:dLbls>
          <c:showLegendKey val="0"/>
          <c:showVal val="0"/>
          <c:showCatName val="0"/>
          <c:showSerName val="0"/>
          <c:showPercent val="0"/>
          <c:showBubbleSize val="0"/>
        </c:dLbls>
        <c:gapWidth val="219"/>
        <c:axId val="1233946671"/>
        <c:axId val="1233944591"/>
      </c:barChart>
      <c:catAx>
        <c:axId val="12339466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crossAx val="1233944591"/>
        <c:crosses val="autoZero"/>
        <c:auto val="1"/>
        <c:lblAlgn val="ctr"/>
        <c:lblOffset val="100"/>
        <c:noMultiLvlLbl val="0"/>
      </c:catAx>
      <c:valAx>
        <c:axId val="123394459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crossAx val="1233946671"/>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800" b="0" i="0" u="none" strike="noStrike" kern="1200" baseline="0">
                <a:solidFill>
                  <a:sysClr val="windowText" lastClr="000000"/>
                </a:solidFill>
                <a:latin typeface="Garamond" panose="02020404030301010803" pitchFamily="18" charset="0"/>
                <a:ea typeface="+mn-ea"/>
                <a:cs typeface="+mn-cs"/>
              </a:defRPr>
            </a:pPr>
            <a:endParaRPr lang="en-US"/>
          </a:p>
        </c:txPr>
      </c:dTable>
      <c:spPr>
        <a:noFill/>
        <a:ln>
          <a:noFill/>
        </a:ln>
        <a:effectLst/>
      </c:spPr>
    </c:plotArea>
    <c:plotVisOnly val="1"/>
    <c:dispBlanksAs val="gap"/>
    <c:showDLblsOverMax val="0"/>
    <c:extLst/>
  </c:chart>
  <c:spPr>
    <a:solidFill>
      <a:schemeClr val="bg1"/>
    </a:solidFill>
    <a:ln w="9525" cap="flat" cmpd="sng" algn="ctr">
      <a:noFill/>
      <a:round/>
    </a:ln>
    <a:effectLst/>
  </c:spPr>
  <c:txPr>
    <a:bodyPr/>
    <a:lstStyle/>
    <a:p>
      <a:pPr>
        <a:defRPr sz="1800">
          <a:solidFill>
            <a:sysClr val="windowText" lastClr="000000"/>
          </a:solidFill>
          <a:latin typeface="Garamond" panose="02020404030301010803" pitchFamily="18" charset="0"/>
        </a:defRPr>
      </a:pPr>
      <a:endParaRPr lang="en-US"/>
    </a:p>
  </c:txPr>
  <c:externalData r:id="rId4">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'[Enfield Adult and Young Adult Outcome Charts for Reporting.xlsx]Substance Use'!$Y$19</c:f>
              <c:strCache>
                <c:ptCount val="1"/>
                <c:pt idx="0">
                  <c:v>Total Sample</c:v>
                </c:pt>
              </c:strCache>
            </c:strRef>
          </c:tx>
          <c:spPr>
            <a:solidFill>
              <a:sysClr val="window" lastClr="FFFFFF">
                <a:lumMod val="50000"/>
              </a:sysClr>
            </a:solidFill>
            <a:ln>
              <a:noFill/>
            </a:ln>
            <a:effectLst/>
          </c:spPr>
          <c:invertIfNegative val="0"/>
          <c:cat>
            <c:strRef>
              <c:f>'[Enfield Adult and Young Adult Outcome Charts for Reporting.xlsx]Substance Use'!$X$20:$X$27</c:f>
              <c:strCache>
                <c:ptCount val="8"/>
                <c:pt idx="0">
                  <c:v>Alcohol</c:v>
                </c:pt>
                <c:pt idx="1">
                  <c:v>Binge drinking</c:v>
                </c:pt>
                <c:pt idx="2">
                  <c:v>Cigarettes/Tobacco</c:v>
                </c:pt>
                <c:pt idx="3">
                  <c:v>Vape/ E-cigarettes</c:v>
                </c:pt>
                <c:pt idx="4">
                  <c:v>Marijuana/ Cannabis</c:v>
                </c:pt>
                <c:pt idx="5">
                  <c:v>Cocaine</c:v>
                </c:pt>
                <c:pt idx="6">
                  <c:v>Opioids (heroin/ fentanyl) not Rx</c:v>
                </c:pt>
                <c:pt idx="7">
                  <c:v>Non-medical use of Rx</c:v>
                </c:pt>
              </c:strCache>
            </c:strRef>
          </c:cat>
          <c:val>
            <c:numRef>
              <c:f>'[Enfield Adult and Young Adult Outcome Charts for Reporting.xlsx]Substance Use'!$Y$20:$Y$27</c:f>
              <c:numCache>
                <c:formatCode>###0.0%</c:formatCode>
                <c:ptCount val="8"/>
                <c:pt idx="0">
                  <c:v>0.44110275689223061</c:v>
                </c:pt>
                <c:pt idx="1">
                  <c:v>9.2731829573934832E-2</c:v>
                </c:pt>
                <c:pt idx="2">
                  <c:v>6.2656641604010022E-2</c:v>
                </c:pt>
                <c:pt idx="3">
                  <c:v>6.7669172932330823E-2</c:v>
                </c:pt>
                <c:pt idx="4">
                  <c:v>0.17042606516290729</c:v>
                </c:pt>
                <c:pt idx="5">
                  <c:v>1.0025062656641603E-2</c:v>
                </c:pt>
                <c:pt idx="6">
                  <c:v>2.5062656641604009E-3</c:v>
                </c:pt>
                <c:pt idx="7">
                  <c:v>1.5037593984962405E-2</c:v>
                </c:pt>
              </c:numCache>
            </c:numRef>
          </c:val>
          <c:extLst>
            <c:ext xmlns:c16="http://schemas.microsoft.com/office/drawing/2014/chart" uri="{C3380CC4-5D6E-409C-BE32-E72D297353CC}">
              <c16:uniqueId val="{00000000-60DB-4AB5-A032-DB2B40DE7AD4}"/>
            </c:ext>
          </c:extLst>
        </c:ser>
        <c:ser>
          <c:idx val="1"/>
          <c:order val="1"/>
          <c:tx>
            <c:strRef>
              <c:f>'[Enfield Adult and Young Adult Outcome Charts for Reporting.xlsx]Substance Use'!$Z$19</c:f>
              <c:strCache>
                <c:ptCount val="1"/>
                <c:pt idx="0">
                  <c:v>Young Adults</c:v>
                </c:pt>
              </c:strCache>
            </c:strRef>
          </c:tx>
          <c:spPr>
            <a:solidFill>
              <a:srgbClr val="A02B93"/>
            </a:solidFill>
            <a:ln>
              <a:noFill/>
            </a:ln>
            <a:effectLst/>
          </c:spPr>
          <c:invertIfNegative val="0"/>
          <c:cat>
            <c:strRef>
              <c:f>'[Enfield Adult and Young Adult Outcome Charts for Reporting.xlsx]Substance Use'!$X$20:$X$27</c:f>
              <c:strCache>
                <c:ptCount val="8"/>
                <c:pt idx="0">
                  <c:v>Alcohol</c:v>
                </c:pt>
                <c:pt idx="1">
                  <c:v>Binge drinking</c:v>
                </c:pt>
                <c:pt idx="2">
                  <c:v>Cigarettes/Tobacco</c:v>
                </c:pt>
                <c:pt idx="3">
                  <c:v>Vape/ E-cigarettes</c:v>
                </c:pt>
                <c:pt idx="4">
                  <c:v>Marijuana/ Cannabis</c:v>
                </c:pt>
                <c:pt idx="5">
                  <c:v>Cocaine</c:v>
                </c:pt>
                <c:pt idx="6">
                  <c:v>Opioids (heroin/ fentanyl) not Rx</c:v>
                </c:pt>
                <c:pt idx="7">
                  <c:v>Non-medical use of Rx</c:v>
                </c:pt>
              </c:strCache>
            </c:strRef>
          </c:cat>
          <c:val>
            <c:numRef>
              <c:f>'[Enfield Adult and Young Adult Outcome Charts for Reporting.xlsx]Substance Use'!$Z$20:$Z$27</c:f>
              <c:numCache>
                <c:formatCode>###0.0%</c:formatCode>
                <c:ptCount val="8"/>
                <c:pt idx="0">
                  <c:v>0.23529411764705885</c:v>
                </c:pt>
                <c:pt idx="1">
                  <c:v>0.12941176470588237</c:v>
                </c:pt>
                <c:pt idx="2">
                  <c:v>4.7058823529411764E-2</c:v>
                </c:pt>
                <c:pt idx="3">
                  <c:v>0.17647058823529413</c:v>
                </c:pt>
                <c:pt idx="4">
                  <c:v>0.28235294117647058</c:v>
                </c:pt>
                <c:pt idx="5">
                  <c:v>3.5294117647058823E-2</c:v>
                </c:pt>
                <c:pt idx="6">
                  <c:v>1.1764705882352941E-2</c:v>
                </c:pt>
                <c:pt idx="7">
                  <c:v>3.5294117647058823E-2</c:v>
                </c:pt>
              </c:numCache>
            </c:numRef>
          </c:val>
          <c:extLst>
            <c:ext xmlns:c16="http://schemas.microsoft.com/office/drawing/2014/chart" uri="{C3380CC4-5D6E-409C-BE32-E72D297353CC}">
              <c16:uniqueId val="{00000001-60DB-4AB5-A032-DB2B40DE7AD4}"/>
            </c:ext>
          </c:extLst>
        </c:ser>
        <c:dLbls>
          <c:showLegendKey val="0"/>
          <c:showVal val="0"/>
          <c:showCatName val="0"/>
          <c:showSerName val="0"/>
          <c:showPercent val="0"/>
          <c:showBubbleSize val="0"/>
        </c:dLbls>
        <c:gapWidth val="219"/>
        <c:axId val="1233946671"/>
        <c:axId val="1233944591"/>
      </c:barChart>
      <c:catAx>
        <c:axId val="12339466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crossAx val="1233944591"/>
        <c:crosses val="autoZero"/>
        <c:auto val="1"/>
        <c:lblAlgn val="ctr"/>
        <c:lblOffset val="100"/>
        <c:noMultiLvlLbl val="0"/>
      </c:catAx>
      <c:valAx>
        <c:axId val="123394459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crossAx val="1233946671"/>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800" b="0" i="0" u="none" strike="noStrike" kern="1200" baseline="0">
                <a:solidFill>
                  <a:sysClr val="windowText" lastClr="000000"/>
                </a:solidFill>
                <a:latin typeface="Garamond" panose="02020404030301010803" pitchFamily="18" charset="0"/>
                <a:ea typeface="+mn-ea"/>
                <a:cs typeface="+mn-cs"/>
              </a:defRPr>
            </a:pPr>
            <a:endParaRPr lang="en-US"/>
          </a:p>
        </c:txPr>
      </c:dTable>
      <c:spPr>
        <a:noFill/>
        <a:ln>
          <a:noFill/>
        </a:ln>
        <a:effectLst/>
      </c:spPr>
    </c:plotArea>
    <c:plotVisOnly val="1"/>
    <c:dispBlanksAs val="gap"/>
    <c:showDLblsOverMax val="0"/>
    <c:extLst/>
  </c:chart>
  <c:spPr>
    <a:noFill/>
    <a:ln>
      <a:noFill/>
    </a:ln>
    <a:effectLst/>
  </c:spPr>
  <c:txPr>
    <a:bodyPr/>
    <a:lstStyle/>
    <a:p>
      <a:pPr>
        <a:defRPr sz="1800">
          <a:solidFill>
            <a:sysClr val="windowText" lastClr="000000"/>
          </a:solidFill>
          <a:latin typeface="Garamond" panose="02020404030301010803" pitchFamily="18" charset="0"/>
        </a:defRPr>
      </a:pPr>
      <a:endParaRPr lang="en-US"/>
    </a:p>
  </c:txPr>
  <c:externalData r:id="rId4">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'[Enfield Adult and Young Adult Outcome Charts for Reporting.xlsx]Substance Use'!$L$34</c:f>
              <c:strCache>
                <c:ptCount val="1"/>
                <c:pt idx="0">
                  <c:v>Column Valid N %</c:v>
                </c:pt>
              </c:strCache>
            </c:strRef>
          </c:tx>
          <c:spPr>
            <a:solidFill>
              <a:srgbClr val="006666"/>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'[Enfield Adult and Young Adult Outcome Charts for Reporting.xlsx]Substance Use'!$K$35:$K$39</c:f>
              <c:strCache>
                <c:ptCount val="5"/>
                <c:pt idx="0">
                  <c:v>age 10 or under</c:v>
                </c:pt>
                <c:pt idx="1">
                  <c:v>11-15</c:v>
                </c:pt>
                <c:pt idx="2">
                  <c:v>16-20</c:v>
                </c:pt>
                <c:pt idx="3">
                  <c:v>21-25</c:v>
                </c:pt>
                <c:pt idx="4">
                  <c:v>26 or older</c:v>
                </c:pt>
              </c:strCache>
            </c:strRef>
          </c:cat>
          <c:val>
            <c:numRef>
              <c:f>'[Enfield Adult and Young Adult Outcome Charts for Reporting.xlsx]Substance Use'!$L$35:$L$39</c:f>
              <c:numCache>
                <c:formatCode>###0.0%</c:formatCode>
                <c:ptCount val="5"/>
                <c:pt idx="0">
                  <c:v>1.2145748987854249E-2</c:v>
                </c:pt>
                <c:pt idx="1">
                  <c:v>0.25910931174089069</c:v>
                </c:pt>
                <c:pt idx="2">
                  <c:v>0.58299595141700411</c:v>
                </c:pt>
                <c:pt idx="3">
                  <c:v>0.1417004048582996</c:v>
                </c:pt>
                <c:pt idx="4">
                  <c:v>4.048582995951417E-3</c:v>
                </c:pt>
              </c:numCache>
            </c:numRef>
          </c:val>
          <c:extLst>
            <c:ext xmlns:c16="http://schemas.microsoft.com/office/drawing/2014/chart" uri="{C3380CC4-5D6E-409C-BE32-E72D297353CC}">
              <c16:uniqueId val="{00000000-02FC-4A14-B9FF-EF49B509A7F4}"/>
            </c:ext>
          </c:extLst>
        </c:ser>
        <c:dLbls>
          <c:showLegendKey val="0"/>
          <c:showVal val="0"/>
          <c:showCatName val="0"/>
          <c:showSerName val="0"/>
          <c:showPercent val="0"/>
          <c:showBubbleSize val="0"/>
        </c:dLbls>
        <c:gapWidth val="120"/>
        <c:overlap val="-27"/>
        <c:axId val="636568368"/>
        <c:axId val="636570288"/>
      </c:barChart>
      <c:catAx>
        <c:axId val="636568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crossAx val="636570288"/>
        <c:crosses val="autoZero"/>
        <c:auto val="1"/>
        <c:lblAlgn val="ctr"/>
        <c:lblOffset val="100"/>
        <c:noMultiLvlLbl val="0"/>
      </c:catAx>
      <c:valAx>
        <c:axId val="6365702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crossAx val="636568368"/>
        <c:crosses val="autoZero"/>
        <c:crossBetween val="between"/>
      </c:valAx>
      <c:spPr>
        <a:noFill/>
        <a:ln>
          <a:noFill/>
        </a:ln>
        <a:effectLst/>
      </c:spPr>
    </c:plotArea>
    <c:plotVisOnly val="1"/>
    <c:dispBlanksAs val="gap"/>
    <c:showDLblsOverMax val="0"/>
    <c:extLst/>
  </c:chart>
  <c:spPr>
    <a:noFill/>
    <a:ln>
      <a:noFill/>
    </a:ln>
    <a:effectLst/>
  </c:spPr>
  <c:txPr>
    <a:bodyPr/>
    <a:lstStyle/>
    <a:p>
      <a:pPr>
        <a:defRPr>
          <a:solidFill>
            <a:sysClr val="windowText" lastClr="000000"/>
          </a:solidFill>
          <a:latin typeface="Garamond" panose="02020404030301010803" pitchFamily="18" charset="0"/>
        </a:defRPr>
      </a:pPr>
      <a:endParaRPr lang="en-US"/>
    </a:p>
  </c:txPr>
  <c:externalData r:id="rId4">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solidFill>
                <a:latin typeface="Garamond" panose="02020404030301010803" pitchFamily="18" charset="0"/>
                <a:ea typeface="+mn-ea"/>
                <a:cs typeface="+mn-cs"/>
              </a:defRPr>
            </a:pPr>
            <a:r>
              <a:rPr lang="en-US" sz="2000" b="1"/>
              <a:t>Mean</a:t>
            </a:r>
            <a:r>
              <a:rPr lang="en-US" sz="2000"/>
              <a:t> Age of Initiation</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solidFill>
              <a:latin typeface="Garamond" panose="02020404030301010803" pitchFamily="18" charset="0"/>
              <a:ea typeface="+mn-ea"/>
              <a:cs typeface="+mn-cs"/>
            </a:defRPr>
          </a:pPr>
          <a:endParaRPr lang="en-US"/>
        </a:p>
      </c:txPr>
    </c:title>
    <c:autoTitleDeleted val="0"/>
    <c:plotArea>
      <c:layout>
        <c:manualLayout>
          <c:layoutTarget val="inner"/>
          <c:xMode val="edge"/>
          <c:yMode val="edge"/>
          <c:x val="0.10351072562504052"/>
          <c:y val="0.12866531695995123"/>
          <c:w val="0.89618333757787016"/>
          <c:h val="0.55509917679733134"/>
        </c:manualLayout>
      </c:layout>
      <c:lineChart>
        <c:grouping val="standard"/>
        <c:varyColors val="0"/>
        <c:ser>
          <c:idx val="0"/>
          <c:order val="0"/>
          <c:tx>
            <c:strRef>
              <c:f>'[Enfield Adult and Young Adult Outcome Charts for Reporting.xlsx]YAOnly'!$N$77</c:f>
              <c:strCache>
                <c:ptCount val="1"/>
                <c:pt idx="0">
                  <c:v>Mean Age</c:v>
                </c:pt>
              </c:strCache>
            </c:strRef>
          </c:tx>
          <c:spPr>
            <a:ln w="28575" cap="rnd">
              <a:noFill/>
              <a:round/>
            </a:ln>
            <a:effectLst/>
          </c:spPr>
          <c:marker>
            <c:symbol val="circle"/>
            <c:size val="9"/>
            <c:spPr>
              <a:solidFill>
                <a:schemeClr val="accent1"/>
              </a:solidFill>
              <a:ln w="9525">
                <a:solidFill>
                  <a:schemeClr val="accent1"/>
                </a:solidFill>
              </a:ln>
              <a:effectLst/>
            </c:spPr>
          </c:marker>
          <c:cat>
            <c:strRef>
              <c:f>'[Enfield Adult and Young Adult Outcome Charts for Reporting.xlsx]YAOnly'!$M$78:$M$84</c:f>
              <c:strCache>
                <c:ptCount val="7"/>
                <c:pt idx="0">
                  <c:v>Opioids (heroin/ fentanyl, not Rx)</c:v>
                </c:pt>
                <c:pt idx="1">
                  <c:v>Cigarettes</c:v>
                </c:pt>
                <c:pt idx="2">
                  <c:v>Vape/ E-cigarettes</c:v>
                </c:pt>
                <c:pt idx="3">
                  <c:v>Prescription Drugs Not for Medical Use</c:v>
                </c:pt>
                <c:pt idx="4">
                  <c:v>Alcohol</c:v>
                </c:pt>
                <c:pt idx="5">
                  <c:v>Marijuana</c:v>
                </c:pt>
                <c:pt idx="6">
                  <c:v>Cocaine</c:v>
                </c:pt>
              </c:strCache>
            </c:strRef>
          </c:cat>
          <c:val>
            <c:numRef>
              <c:f>'[Enfield Adult and Young Adult Outcome Charts for Reporting.xlsx]YAOnly'!$N$78:$N$84</c:f>
              <c:numCache>
                <c:formatCode>0.0</c:formatCode>
                <c:ptCount val="7"/>
                <c:pt idx="1">
                  <c:v>15.705882352941176</c:v>
                </c:pt>
                <c:pt idx="2">
                  <c:v>15.85</c:v>
                </c:pt>
                <c:pt idx="3">
                  <c:v>16</c:v>
                </c:pt>
                <c:pt idx="4">
                  <c:v>16.40909090909091</c:v>
                </c:pt>
                <c:pt idx="5">
                  <c:v>16.764705882352942</c:v>
                </c:pt>
                <c:pt idx="6">
                  <c:v>17.625</c:v>
                </c:pt>
              </c:numCache>
            </c:numRef>
          </c:val>
          <c:smooth val="0"/>
          <c:extLst>
            <c:ext xmlns:c16="http://schemas.microsoft.com/office/drawing/2014/chart" uri="{C3380CC4-5D6E-409C-BE32-E72D297353CC}">
              <c16:uniqueId val="{00000000-2842-45B2-AF7D-4175734B9D13}"/>
            </c:ext>
          </c:extLst>
        </c:ser>
        <c:dLbls>
          <c:showLegendKey val="0"/>
          <c:showVal val="0"/>
          <c:showCatName val="0"/>
          <c:showSerName val="0"/>
          <c:showPercent val="0"/>
          <c:showBubbleSize val="0"/>
        </c:dLbls>
        <c:marker val="1"/>
        <c:smooth val="0"/>
        <c:axId val="1639364463"/>
        <c:axId val="1639362543"/>
      </c:lineChart>
      <c:catAx>
        <c:axId val="16393644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Garamond" panose="02020404030301010803" pitchFamily="18" charset="0"/>
                <a:ea typeface="+mn-ea"/>
                <a:cs typeface="+mn-cs"/>
              </a:defRPr>
            </a:pPr>
            <a:endParaRPr lang="en-US"/>
          </a:p>
        </c:txPr>
        <c:crossAx val="1639362543"/>
        <c:crosses val="autoZero"/>
        <c:auto val="1"/>
        <c:lblAlgn val="ctr"/>
        <c:lblOffset val="100"/>
        <c:noMultiLvlLbl val="0"/>
      </c:catAx>
      <c:valAx>
        <c:axId val="1639362543"/>
        <c:scaling>
          <c:orientation val="minMax"/>
          <c:min val="1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1639364463"/>
        <c:crosses val="autoZero"/>
        <c:crossBetween val="between"/>
      </c:valAx>
      <c:dTable>
        <c:showHorzBorder val="1"/>
        <c:showVertBorder val="1"/>
        <c:showOutline val="1"/>
        <c:showKeys val="0"/>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600" b="0" i="0" u="none" strike="noStrike" kern="1200" baseline="0">
                <a:solidFill>
                  <a:schemeClr val="tx1"/>
                </a:solidFill>
                <a:latin typeface="Garamond" panose="02020404030301010803" pitchFamily="18" charset="0"/>
                <a:ea typeface="+mn-ea"/>
                <a:cs typeface="+mn-cs"/>
              </a:defRPr>
            </a:pPr>
            <a:endParaRPr lang="en-US"/>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Garamond" panose="02020404030301010803"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9678741732402493"/>
          <c:y val="3.5496394897393237E-2"/>
          <c:w val="0.48106283011141321"/>
          <c:h val="0.92346841004275459"/>
        </c:manualLayout>
      </c:layout>
      <c:barChart>
        <c:barDir val="bar"/>
        <c:grouping val="clustered"/>
        <c:varyColors val="0"/>
        <c:ser>
          <c:idx val="0"/>
          <c:order val="0"/>
          <c:tx>
            <c:strRef>
              <c:f>'Youth_Lifestyles Block 1'!$K$94:$K$95</c:f>
              <c:strCache>
                <c:ptCount val="2"/>
                <c:pt idx="0">
                  <c:v>Grade </c:v>
                </c:pt>
                <c:pt idx="1">
                  <c:v>6-12</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Garamond" panose="02020404030301010803"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'Youth_Lifestyles Block 1'!$G$96:$H$104</c:f>
              <c:strCache>
                <c:ptCount val="9"/>
                <c:pt idx="0">
                  <c:v>I chose not to or missed an opportunity to spend time in person with friends because I preferred to be on social media</c:v>
                </c:pt>
                <c:pt idx="1">
                  <c:v>I got into a verbal or physical fight</c:v>
                </c:pt>
                <c:pt idx="2">
                  <c:v>I felt more connected with others</c:v>
                </c:pt>
                <c:pt idx="3">
                  <c:v>I felt left out or excluded</c:v>
                </c:pt>
                <c:pt idx="4">
                  <c:v>I felt BETTER about myself</c:v>
                </c:pt>
                <c:pt idx="5">
                  <c:v>I felt WORSE about myself</c:v>
                </c:pt>
                <c:pt idx="6">
                  <c:v>I felt unsafe because of something said to me on social media</c:v>
                </c:pt>
                <c:pt idx="7">
                  <c:v>I heard or saw something my parents/guardians would think is inappropriate</c:v>
                </c:pt>
                <c:pt idx="8">
                  <c:v>I have had a hard time stopping (ex. scrolling, checking, refreshing)</c:v>
                </c:pt>
              </c:strCache>
            </c:strRef>
          </c:cat>
          <c:val>
            <c:numRef>
              <c:f>'Youth_Lifestyles Block 1'!$K$96:$K$104</c:f>
              <c:numCache>
                <c:formatCode>###0.0%</c:formatCode>
                <c:ptCount val="9"/>
                <c:pt idx="0">
                  <c:v>0.1077730090605627</c:v>
                </c:pt>
                <c:pt idx="1">
                  <c:v>0.2280952380952381</c:v>
                </c:pt>
                <c:pt idx="2">
                  <c:v>0.59284009546539385</c:v>
                </c:pt>
                <c:pt idx="3">
                  <c:v>0.33158396946564883</c:v>
                </c:pt>
                <c:pt idx="4">
                  <c:v>0.50262529832935565</c:v>
                </c:pt>
                <c:pt idx="5">
                  <c:v>0.30291447682752026</c:v>
                </c:pt>
                <c:pt idx="6">
                  <c:v>0.13149118627918058</c:v>
                </c:pt>
                <c:pt idx="7">
                  <c:v>0.40142857142857147</c:v>
                </c:pt>
                <c:pt idx="8">
                  <c:v>0.37149643705463187</c:v>
                </c:pt>
              </c:numCache>
            </c:numRef>
          </c:val>
          <c:extLst>
            <c:ext xmlns:c16="http://schemas.microsoft.com/office/drawing/2014/chart" uri="{C3380CC4-5D6E-409C-BE32-E72D297353CC}">
              <c16:uniqueId val="{00000000-9961-4F7C-8B82-1C4BEA6CE355}"/>
            </c:ext>
          </c:extLst>
        </c:ser>
        <c:ser>
          <c:idx val="1"/>
          <c:order val="1"/>
          <c:tx>
            <c:strRef>
              <c:f>'Youth_Lifestyles Block 1'!$J$94:$J$95</c:f>
              <c:strCache>
                <c:ptCount val="2"/>
                <c:pt idx="0">
                  <c:v>Grade </c:v>
                </c:pt>
                <c:pt idx="1">
                  <c:v>9-12</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Garamond" panose="02020404030301010803"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'Youth_Lifestyles Block 1'!$G$96:$H$104</c:f>
              <c:strCache>
                <c:ptCount val="9"/>
                <c:pt idx="0">
                  <c:v>I chose not to or missed an opportunity to spend time in person with friends because I preferred to be on social media</c:v>
                </c:pt>
                <c:pt idx="1">
                  <c:v>I got into a verbal or physical fight</c:v>
                </c:pt>
                <c:pt idx="2">
                  <c:v>I felt more connected with others</c:v>
                </c:pt>
                <c:pt idx="3">
                  <c:v>I felt left out or excluded</c:v>
                </c:pt>
                <c:pt idx="4">
                  <c:v>I felt BETTER about myself</c:v>
                </c:pt>
                <c:pt idx="5">
                  <c:v>I felt WORSE about myself</c:v>
                </c:pt>
                <c:pt idx="6">
                  <c:v>I felt unsafe because of something said to me on social media</c:v>
                </c:pt>
                <c:pt idx="7">
                  <c:v>I heard or saw something my parents/guardians would think is inappropriate</c:v>
                </c:pt>
                <c:pt idx="8">
                  <c:v>I have had a hard time stopping (ex. scrolling, checking, refreshing)</c:v>
                </c:pt>
              </c:strCache>
            </c:strRef>
          </c:cat>
          <c:val>
            <c:numRef>
              <c:f>'Youth_Lifestyles Block 1'!$J$96:$J$104</c:f>
              <c:numCache>
                <c:formatCode>###0.0%</c:formatCode>
                <c:ptCount val="9"/>
                <c:pt idx="0">
                  <c:v>9.4307561597281223E-2</c:v>
                </c:pt>
                <c:pt idx="1">
                  <c:v>0.20815632965165676</c:v>
                </c:pt>
                <c:pt idx="2">
                  <c:v>0.59744680851063825</c:v>
                </c:pt>
                <c:pt idx="3">
                  <c:v>0.32653061224489799</c:v>
                </c:pt>
                <c:pt idx="4">
                  <c:v>0.48469387755102039</c:v>
                </c:pt>
                <c:pt idx="5">
                  <c:v>0.34415029888983772</c:v>
                </c:pt>
                <c:pt idx="6">
                  <c:v>0.12574341546304163</c:v>
                </c:pt>
                <c:pt idx="7">
                  <c:v>0.43341815097540293</c:v>
                </c:pt>
                <c:pt idx="8">
                  <c:v>0.37881355932203392</c:v>
                </c:pt>
              </c:numCache>
            </c:numRef>
          </c:val>
          <c:extLst>
            <c:ext xmlns:c16="http://schemas.microsoft.com/office/drawing/2014/chart" uri="{C3380CC4-5D6E-409C-BE32-E72D297353CC}">
              <c16:uniqueId val="{00000001-9961-4F7C-8B82-1C4BEA6CE355}"/>
            </c:ext>
          </c:extLst>
        </c:ser>
        <c:ser>
          <c:idx val="2"/>
          <c:order val="2"/>
          <c:tx>
            <c:strRef>
              <c:f>'Youth_Lifestyles Block 1'!$I$94:$I$95</c:f>
              <c:strCache>
                <c:ptCount val="2"/>
                <c:pt idx="0">
                  <c:v>Grade </c:v>
                </c:pt>
                <c:pt idx="1">
                  <c:v>6-8</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Garamond" panose="02020404030301010803" pitchFamily="18"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'Youth_Lifestyles Block 1'!$G$96:$H$104</c:f>
              <c:strCache>
                <c:ptCount val="9"/>
                <c:pt idx="0">
                  <c:v>I chose not to or missed an opportunity to spend time in person with friends because I preferred to be on social media</c:v>
                </c:pt>
                <c:pt idx="1">
                  <c:v>I got into a verbal or physical fight</c:v>
                </c:pt>
                <c:pt idx="2">
                  <c:v>I felt more connected with others</c:v>
                </c:pt>
                <c:pt idx="3">
                  <c:v>I felt left out or excluded</c:v>
                </c:pt>
                <c:pt idx="4">
                  <c:v>I felt BETTER about myself</c:v>
                </c:pt>
                <c:pt idx="5">
                  <c:v>I felt WORSE about myself</c:v>
                </c:pt>
                <c:pt idx="6">
                  <c:v>I felt unsafe because of something said to me on social media</c:v>
                </c:pt>
                <c:pt idx="7">
                  <c:v>I heard or saw something my parents/guardians would think is inappropriate</c:v>
                </c:pt>
                <c:pt idx="8">
                  <c:v>I have had a hard time stopping (ex. scrolling, checking, refreshing)</c:v>
                </c:pt>
              </c:strCache>
            </c:strRef>
          </c:cat>
          <c:val>
            <c:numRef>
              <c:f>'Youth_Lifestyles Block 1'!$I$96:$I$104</c:f>
              <c:numCache>
                <c:formatCode>###0.0%</c:formatCode>
                <c:ptCount val="9"/>
                <c:pt idx="0">
                  <c:v>0.125</c:v>
                </c:pt>
                <c:pt idx="1">
                  <c:v>0.25352112676056338</c:v>
                </c:pt>
                <c:pt idx="2">
                  <c:v>0.58695652173913049</c:v>
                </c:pt>
                <c:pt idx="3">
                  <c:v>0.33804347826086956</c:v>
                </c:pt>
                <c:pt idx="4">
                  <c:v>0.5255712731229597</c:v>
                </c:pt>
                <c:pt idx="5">
                  <c:v>0.25054229934924077</c:v>
                </c:pt>
                <c:pt idx="6">
                  <c:v>0.13882863340563992</c:v>
                </c:pt>
                <c:pt idx="7">
                  <c:v>0.36047774158523344</c:v>
                </c:pt>
                <c:pt idx="8">
                  <c:v>0.36216216216216218</c:v>
                </c:pt>
              </c:numCache>
            </c:numRef>
          </c:val>
          <c:extLst>
            <c:ext xmlns:c16="http://schemas.microsoft.com/office/drawing/2014/chart" uri="{C3380CC4-5D6E-409C-BE32-E72D297353CC}">
              <c16:uniqueId val="{00000002-9961-4F7C-8B82-1C4BEA6CE355}"/>
            </c:ext>
          </c:extLst>
        </c:ser>
        <c:dLbls>
          <c:dLblPos val="outEnd"/>
          <c:showLegendKey val="0"/>
          <c:showVal val="1"/>
          <c:showCatName val="0"/>
          <c:showSerName val="0"/>
          <c:showPercent val="0"/>
          <c:showBubbleSize val="0"/>
        </c:dLbls>
        <c:gapWidth val="182"/>
        <c:axId val="474976528"/>
        <c:axId val="474980272"/>
      </c:barChart>
      <c:catAx>
        <c:axId val="4749765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Garamond" panose="02020404030301010803" pitchFamily="18" charset="0"/>
                <a:ea typeface="+mn-ea"/>
                <a:cs typeface="+mn-cs"/>
              </a:defRPr>
            </a:pPr>
            <a:endParaRPr lang="en-US"/>
          </a:p>
        </c:txPr>
        <c:crossAx val="474980272"/>
        <c:crosses val="autoZero"/>
        <c:auto val="1"/>
        <c:lblAlgn val="ctr"/>
        <c:lblOffset val="100"/>
        <c:noMultiLvlLbl val="0"/>
      </c:catAx>
      <c:valAx>
        <c:axId val="47498027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Garamond" panose="02020404030301010803" pitchFamily="18" charset="0"/>
                <a:ea typeface="+mn-ea"/>
                <a:cs typeface="+mn-cs"/>
              </a:defRPr>
            </a:pPr>
            <a:endParaRPr lang="en-US"/>
          </a:p>
        </c:txPr>
        <c:crossAx val="474976528"/>
        <c:crosses val="autoZero"/>
        <c:crossBetween val="between"/>
      </c:valAx>
      <c:spPr>
        <a:noFill/>
        <a:ln>
          <a:noFill/>
        </a:ln>
        <a:effectLst/>
      </c:spPr>
    </c:plotArea>
    <c:legend>
      <c:legendPos val="r"/>
      <c:layout>
        <c:manualLayout>
          <c:xMode val="edge"/>
          <c:yMode val="edge"/>
          <c:x val="0.85231778832132066"/>
          <c:y val="0.24622566937868207"/>
          <c:w val="9.2442853281396592E-2"/>
          <c:h val="0.14371061354435524"/>
        </c:manualLayout>
      </c:layout>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Garamond" panose="02020404030301010803" pitchFamily="18" charset="0"/>
              <a:ea typeface="+mn-ea"/>
              <a:cs typeface="+mn-cs"/>
            </a:defRPr>
          </a:pPr>
          <a:endParaRPr lang="en-US"/>
        </a:p>
      </c:txPr>
    </c:legend>
    <c:plotVisOnly val="1"/>
    <c:dispBlanksAs val="gap"/>
    <c:showDLblsOverMax val="0"/>
  </c:chart>
  <c:spPr>
    <a:noFill/>
    <a:ln w="9525" cap="flat" cmpd="sng" algn="ctr">
      <a:noFill/>
      <a:round/>
    </a:ln>
    <a:effectLst/>
  </c:spPr>
  <c:txPr>
    <a:bodyPr/>
    <a:lstStyle/>
    <a:p>
      <a:pPr>
        <a:defRPr sz="1400">
          <a:solidFill>
            <a:sysClr val="windowText" lastClr="000000"/>
          </a:solidFill>
          <a:latin typeface="Garamond" panose="02020404030301010803" pitchFamily="18" charset="0"/>
        </a:defRPr>
      </a:pPr>
      <a:endParaRPr lang="en-US"/>
    </a:p>
  </c:txPr>
  <c:externalData r:id="rId4">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1"/>
          <c:order val="0"/>
          <c:tx>
            <c:strRef>
              <c:f>'[Enfield Adult and Young Adult Outcome Charts for Reporting.xlsx]Substance Use'!$L$44</c:f>
              <c:strCache>
                <c:ptCount val="1"/>
                <c:pt idx="0">
                  <c:v>Total Sample</c:v>
                </c:pt>
              </c:strCache>
            </c:strRef>
          </c:tx>
          <c:spPr>
            <a:solidFill>
              <a:srgbClr val="660066"/>
            </a:solidFill>
            <a:ln>
              <a:noFill/>
            </a:ln>
            <a:effectLst/>
          </c:spPr>
          <c:invertIfNegative val="0"/>
          <c:cat>
            <c:strRef>
              <c:f>'[1]Substance Use'!$J$45:$J$49</c:f>
              <c:strCache>
                <c:ptCount val="5"/>
                <c:pt idx="0">
                  <c:v>Flavored liquids</c:v>
                </c:pt>
                <c:pt idx="1">
                  <c:v>Nicotine</c:v>
                </c:pt>
                <c:pt idx="2">
                  <c:v>CBD/Hemp oil</c:v>
                </c:pt>
                <c:pt idx="3">
                  <c:v>THC/ Marijuana oils</c:v>
                </c:pt>
                <c:pt idx="4">
                  <c:v>Something else</c:v>
                </c:pt>
              </c:strCache>
            </c:strRef>
          </c:cat>
          <c:val>
            <c:numRef>
              <c:f>'[1]Substance Use'!$L$45:$L$49</c:f>
              <c:numCache>
                <c:formatCode>###0.0%</c:formatCode>
                <c:ptCount val="5"/>
                <c:pt idx="0">
                  <c:v>0.11301369863013699</c:v>
                </c:pt>
                <c:pt idx="1">
                  <c:v>0.17465753424657535</c:v>
                </c:pt>
                <c:pt idx="2">
                  <c:v>9.2465753424657529E-2</c:v>
                </c:pt>
                <c:pt idx="3">
                  <c:v>0.24315068493150688</c:v>
                </c:pt>
                <c:pt idx="4">
                  <c:v>1.0273972602739727E-2</c:v>
                </c:pt>
              </c:numCache>
            </c:numRef>
          </c:val>
          <c:extLst>
            <c:ext xmlns:c16="http://schemas.microsoft.com/office/drawing/2014/chart" uri="{C3380CC4-5D6E-409C-BE32-E72D297353CC}">
              <c16:uniqueId val="{00000000-475C-406C-ADE6-399A6F755B38}"/>
            </c:ext>
          </c:extLst>
        </c:ser>
        <c:ser>
          <c:idx val="0"/>
          <c:order val="1"/>
          <c:tx>
            <c:strRef>
              <c:f>'[Enfield Adult and Young Adult Outcome Charts for Reporting.xlsx]Substance Use'!$K$44</c:f>
              <c:strCache>
                <c:ptCount val="1"/>
                <c:pt idx="0">
                  <c:v>Young Adults</c:v>
                </c:pt>
              </c:strCache>
              <c:extLst xmlns:c15="http://schemas.microsoft.com/office/drawing/2012/chart"/>
            </c:strRef>
          </c:tx>
          <c:spPr>
            <a:solidFill>
              <a:schemeClr val="accent1"/>
            </a:solidFill>
            <a:ln>
              <a:noFill/>
            </a:ln>
            <a:effectLst/>
          </c:spPr>
          <c:invertIfNegative val="0"/>
          <c:cat>
            <c:strRef>
              <c:f>'[1]Substance Use'!$J$45:$J$49</c:f>
              <c:strCache>
                <c:ptCount val="5"/>
                <c:pt idx="0">
                  <c:v>Flavored liquids</c:v>
                </c:pt>
                <c:pt idx="1">
                  <c:v>Nicotine</c:v>
                </c:pt>
                <c:pt idx="2">
                  <c:v>CBD/Hemp oil</c:v>
                </c:pt>
                <c:pt idx="3">
                  <c:v>THC/ Marijuana oils</c:v>
                </c:pt>
                <c:pt idx="4">
                  <c:v>Something else</c:v>
                </c:pt>
              </c:strCache>
              <c:extLst xmlns:c15="http://schemas.microsoft.com/office/drawing/2012/chart"/>
            </c:strRef>
          </c:cat>
          <c:val>
            <c:numRef>
              <c:f>'[1]Substance Use'!$K$45:$K$49</c:f>
              <c:numCache>
                <c:formatCode>###0.0%</c:formatCode>
                <c:ptCount val="5"/>
                <c:pt idx="0">
                  <c:v>0.34090909090909094</c:v>
                </c:pt>
                <c:pt idx="1">
                  <c:v>0.47727272727272729</c:v>
                </c:pt>
                <c:pt idx="2">
                  <c:v>0.22727272727272727</c:v>
                </c:pt>
                <c:pt idx="3">
                  <c:v>0.5</c:v>
                </c:pt>
                <c:pt idx="4">
                  <c:v>4.5454545454545456E-2</c:v>
                </c:pt>
              </c:numCache>
              <c:extLst xmlns:c15="http://schemas.microsoft.com/office/drawing/2012/chart"/>
            </c:numRef>
          </c:val>
          <c:extLst xmlns:c15="http://schemas.microsoft.com/office/drawing/2012/chart">
            <c:ext xmlns:c16="http://schemas.microsoft.com/office/drawing/2014/chart" uri="{C3380CC4-5D6E-409C-BE32-E72D297353CC}">
              <c16:uniqueId val="{00000001-475C-406C-ADE6-399A6F755B38}"/>
            </c:ext>
          </c:extLst>
        </c:ser>
        <c:dLbls>
          <c:showLegendKey val="0"/>
          <c:showVal val="0"/>
          <c:showCatName val="0"/>
          <c:showSerName val="0"/>
          <c:showPercent val="0"/>
          <c:showBubbleSize val="0"/>
        </c:dLbls>
        <c:gapWidth val="219"/>
        <c:axId val="1233946671"/>
        <c:axId val="1233944591"/>
        <c:extLst/>
      </c:barChart>
      <c:catAx>
        <c:axId val="12339466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ysClr val="windowText" lastClr="000000"/>
                </a:solidFill>
                <a:latin typeface="Garamond" panose="02020404030301010803" pitchFamily="18" charset="0"/>
                <a:ea typeface="+mn-ea"/>
                <a:cs typeface="+mn-cs"/>
              </a:defRPr>
            </a:pPr>
            <a:endParaRPr lang="en-US"/>
          </a:p>
        </c:txPr>
        <c:crossAx val="1233944591"/>
        <c:crosses val="autoZero"/>
        <c:auto val="1"/>
        <c:lblAlgn val="ctr"/>
        <c:lblOffset val="100"/>
        <c:noMultiLvlLbl val="0"/>
      </c:catAx>
      <c:valAx>
        <c:axId val="123394459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crossAx val="1233946671"/>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600" b="0" i="0" u="none" strike="noStrike" kern="1200" baseline="0">
                <a:solidFill>
                  <a:sysClr val="windowText" lastClr="000000"/>
                </a:solidFill>
                <a:latin typeface="Garamond" panose="02020404030301010803" pitchFamily="18" charset="0"/>
                <a:ea typeface="+mn-ea"/>
                <a:cs typeface="+mn-cs"/>
              </a:defRPr>
            </a:pPr>
            <a:endParaRPr lang="en-US"/>
          </a:p>
        </c:txPr>
      </c:dTable>
      <c:spPr>
        <a:noFill/>
        <a:ln>
          <a:noFill/>
        </a:ln>
        <a:effectLst/>
      </c:spPr>
    </c:plotArea>
    <c:plotVisOnly val="1"/>
    <c:dispBlanksAs val="gap"/>
    <c:showDLblsOverMax val="0"/>
    <c:extLst/>
  </c:chart>
  <c:spPr>
    <a:noFill/>
    <a:ln>
      <a:noFill/>
    </a:ln>
    <a:effectLst/>
  </c:spPr>
  <c:txPr>
    <a:bodyPr/>
    <a:lstStyle/>
    <a:p>
      <a:pPr>
        <a:defRPr sz="1100">
          <a:solidFill>
            <a:sysClr val="windowText" lastClr="000000"/>
          </a:solidFill>
          <a:latin typeface="Garamond" panose="02020404030301010803" pitchFamily="18" charset="0"/>
        </a:defRPr>
      </a:pPr>
      <a:endParaRPr lang="en-US"/>
    </a:p>
  </c:txPr>
  <c:externalData r:id="rId4">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ysClr val="windowText" lastClr="000000"/>
                </a:solidFill>
                <a:latin typeface="Garamond" panose="02020404030301010803" pitchFamily="18" charset="0"/>
                <a:ea typeface="+mn-ea"/>
                <a:cs typeface="+mn-cs"/>
              </a:defRPr>
            </a:pPr>
            <a:r>
              <a:rPr lang="en-US" sz="1800" b="0"/>
              <a:t>Adult</a:t>
            </a:r>
            <a:r>
              <a:rPr lang="en-US" sz="1800" b="0" baseline="0"/>
              <a:t> Community</a:t>
            </a:r>
            <a:endParaRPr lang="en-US" sz="1800" b="0"/>
          </a:p>
        </c:rich>
      </c:tx>
      <c:overlay val="0"/>
      <c:spPr>
        <a:noFill/>
        <a:ln>
          <a:noFill/>
        </a:ln>
        <a:effectLst/>
      </c:spPr>
      <c:txPr>
        <a:bodyPr rot="0" spcFirstLastPara="1" vertOverflow="ellipsis" vert="horz" wrap="square" anchor="ctr" anchorCtr="1"/>
        <a:lstStyle/>
        <a:p>
          <a:pPr>
            <a:defRPr sz="1800" b="0" i="0" u="none" strike="noStrike" kern="1200" spc="0" baseline="0">
              <a:solidFill>
                <a:sysClr val="windowText" lastClr="000000"/>
              </a:solidFill>
              <a:latin typeface="Garamond" panose="02020404030301010803" pitchFamily="18" charset="0"/>
              <a:ea typeface="+mn-ea"/>
              <a:cs typeface="+mn-cs"/>
            </a:defRPr>
          </a:pPr>
          <a:endParaRPr lang="en-US"/>
        </a:p>
      </c:txPr>
    </c:title>
    <c:autoTitleDeleted val="0"/>
    <c:plotArea>
      <c:layout/>
      <c:barChart>
        <c:barDir val="col"/>
        <c:grouping val="clustered"/>
        <c:varyColors val="0"/>
        <c:ser>
          <c:idx val="1"/>
          <c:order val="0"/>
          <c:tx>
            <c:strRef>
              <c:f>'[Enfield Adult and Young Adult Outcome Charts for Reporting.xlsx]Substance Use'!$L$56:$L$57</c:f>
              <c:strCache>
                <c:ptCount val="2"/>
                <c:pt idx="0">
                  <c:v>In the past year, have you driven under the influence?</c:v>
                </c:pt>
                <c:pt idx="1">
                  <c:v>Total Sample</c:v>
                </c:pt>
              </c:strCache>
              <c:extLst xmlns:c15="http://schemas.microsoft.com/office/drawing/2012/chart"/>
            </c:strRef>
          </c:tx>
          <c:spPr>
            <a:solidFill>
              <a:sysClr val="window" lastClr="FFFFFF">
                <a:lumMod val="50000"/>
              </a:sys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'[Enfield Adult and Young Adult Outcome Charts for Reporting.xlsx]Substance Use'!$J$58:$J$60</c:f>
              <c:strCache>
                <c:ptCount val="3"/>
                <c:pt idx="0">
                  <c:v>Yes, under the influence of alcohol</c:v>
                </c:pt>
                <c:pt idx="1">
                  <c:v>Yes, under the influence of marijuana, THC, hash or hashish</c:v>
                </c:pt>
                <c:pt idx="2">
                  <c:v>Yes, under the influence of other drugs</c:v>
                </c:pt>
              </c:strCache>
              <c:extLst xmlns:c15="http://schemas.microsoft.com/office/drawing/2012/chart"/>
            </c:strRef>
          </c:cat>
          <c:val>
            <c:numRef>
              <c:f>'[Enfield Adult and Young Adult Outcome Charts for Reporting.xlsx]Substance Use'!$L$58:$L$60</c:f>
              <c:numCache>
                <c:formatCode>###0.0%</c:formatCode>
                <c:ptCount val="3"/>
                <c:pt idx="0">
                  <c:v>6.8493150684931503E-2</c:v>
                </c:pt>
                <c:pt idx="1">
                  <c:v>6.1643835616438353E-2</c:v>
                </c:pt>
              </c:numCache>
              <c:extLst xmlns:c15="http://schemas.microsoft.com/office/drawing/2012/chart"/>
            </c:numRef>
          </c:val>
          <c:extLst>
            <c:ext xmlns:c16="http://schemas.microsoft.com/office/drawing/2014/chart" uri="{C3380CC4-5D6E-409C-BE32-E72D297353CC}">
              <c16:uniqueId val="{00000000-098F-44E9-95EF-D74D20742FF7}"/>
            </c:ext>
          </c:extLst>
        </c:ser>
        <c:dLbls>
          <c:showLegendKey val="0"/>
          <c:showVal val="0"/>
          <c:showCatName val="0"/>
          <c:showSerName val="0"/>
          <c:showPercent val="0"/>
          <c:showBubbleSize val="0"/>
        </c:dLbls>
        <c:gapWidth val="120"/>
        <c:overlap val="-27"/>
        <c:axId val="636568368"/>
        <c:axId val="636570288"/>
        <c:extLst>
          <c:ext xmlns:c15="http://schemas.microsoft.com/office/drawing/2012/chart" uri="{02D57815-91ED-43cb-92C2-25804820EDAC}">
            <c15:filteredBarSeries>
              <c15:ser>
                <c:idx val="0"/>
                <c:order val="1"/>
                <c:tx>
                  <c:strRef>
                    <c:extLst>
                      <c:ext uri="{02D57815-91ED-43cb-92C2-25804820EDAC}">
                        <c15:formulaRef>
                          <c15:sqref>'[Enfield Adult and Young Adult Outcome Charts for Reporting.xlsx]Substance Use'!$K$56:$K$57</c15:sqref>
                        </c15:formulaRef>
                      </c:ext>
                    </c:extLst>
                    <c:strCache>
                      <c:ptCount val="2"/>
                      <c:pt idx="0">
                        <c:v>In the past year, have you driven under the influence?</c:v>
                      </c:pt>
                      <c:pt idx="1">
                        <c:v>Young Adults</c:v>
                      </c:pt>
                    </c:strCache>
                  </c:strRef>
                </c:tx>
                <c:spPr>
                  <a:solidFill>
                    <a:srgbClr val="006666"/>
                  </a:solidFill>
                  <a:ln>
                    <a:solidFill>
                      <a:schemeClr val="tx1"/>
                    </a:solid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'[Enfield Adult and Young Adult Outcome Charts for Reporting.xlsx]Substance Use'!$J$58:$J$60</c15:sqref>
                        </c15:formulaRef>
                      </c:ext>
                    </c:extLst>
                    <c:strCache>
                      <c:ptCount val="3"/>
                      <c:pt idx="0">
                        <c:v>Yes, under the influence of alcohol</c:v>
                      </c:pt>
                      <c:pt idx="1">
                        <c:v>Yes, under the influence of marijuana, THC, hash or hashish</c:v>
                      </c:pt>
                      <c:pt idx="2">
                        <c:v>Yes, under the influence of other drugs</c:v>
                      </c:pt>
                    </c:strCache>
                  </c:strRef>
                </c:cat>
                <c:val>
                  <c:numRef>
                    <c:extLst>
                      <c:ext uri="{02D57815-91ED-43cb-92C2-25804820EDAC}">
                        <c15:formulaRef>
                          <c15:sqref>'[Enfield Adult and Young Adult Outcome Charts for Reporting.xlsx]Substance Use'!$K$58:$K$60</c15:sqref>
                        </c15:formulaRef>
                      </c:ext>
                    </c:extLst>
                    <c:numCache>
                      <c:formatCode>###0.0%</c:formatCode>
                      <c:ptCount val="3"/>
                      <c:pt idx="0">
                        <c:v>0.16279069767441862</c:v>
                      </c:pt>
                      <c:pt idx="1">
                        <c:v>0.20930232558139536</c:v>
                      </c:pt>
                    </c:numCache>
                  </c:numRef>
                </c:val>
                <c:extLst>
                  <c:ext xmlns:c16="http://schemas.microsoft.com/office/drawing/2014/chart" uri="{C3380CC4-5D6E-409C-BE32-E72D297353CC}">
                    <c16:uniqueId val="{00000001-098F-44E9-95EF-D74D20742FF7}"/>
                  </c:ext>
                </c:extLst>
              </c15:ser>
            </c15:filteredBarSeries>
          </c:ext>
        </c:extLst>
      </c:barChart>
      <c:catAx>
        <c:axId val="636568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crossAx val="636570288"/>
        <c:crosses val="autoZero"/>
        <c:auto val="1"/>
        <c:lblAlgn val="ctr"/>
        <c:lblOffset val="100"/>
        <c:noMultiLvlLbl val="0"/>
      </c:catAx>
      <c:valAx>
        <c:axId val="636570288"/>
        <c:scaling>
          <c:orientation val="minMax"/>
          <c:max val="0.25"/>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crossAx val="636568368"/>
        <c:crosses val="autoZero"/>
        <c:crossBetween val="between"/>
      </c:valAx>
      <c:spPr>
        <a:noFill/>
        <a:ln>
          <a:noFill/>
        </a:ln>
        <a:effectLst/>
      </c:spPr>
    </c:plotArea>
    <c:plotVisOnly val="1"/>
    <c:dispBlanksAs val="gap"/>
    <c:showDLblsOverMax val="0"/>
    <c:extLst/>
  </c:chart>
  <c:spPr>
    <a:noFill/>
    <a:ln>
      <a:noFill/>
    </a:ln>
    <a:effectLst/>
  </c:spPr>
  <c:txPr>
    <a:bodyPr/>
    <a:lstStyle/>
    <a:p>
      <a:pPr>
        <a:defRPr>
          <a:solidFill>
            <a:sysClr val="windowText" lastClr="000000"/>
          </a:solidFill>
          <a:latin typeface="Garamond" panose="02020404030301010803" pitchFamily="18" charset="0"/>
        </a:defRPr>
      </a:pPr>
      <a:endParaRPr lang="en-US"/>
    </a:p>
  </c:txPr>
  <c:externalData r:id="rId4">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ysClr val="windowText" lastClr="000000"/>
                </a:solidFill>
                <a:latin typeface="Garamond" panose="02020404030301010803" pitchFamily="18" charset="0"/>
                <a:ea typeface="+mn-ea"/>
                <a:cs typeface="+mn-cs"/>
              </a:defRPr>
            </a:pPr>
            <a:r>
              <a:rPr lang="en-US" sz="1800"/>
              <a:t>Young Adults</a:t>
            </a:r>
          </a:p>
        </c:rich>
      </c:tx>
      <c:overlay val="0"/>
      <c:spPr>
        <a:noFill/>
        <a:ln>
          <a:noFill/>
        </a:ln>
        <a:effectLst/>
      </c:spPr>
      <c:txPr>
        <a:bodyPr rot="0" spcFirstLastPara="1" vertOverflow="ellipsis" vert="horz" wrap="square" anchor="ctr" anchorCtr="1"/>
        <a:lstStyle/>
        <a:p>
          <a:pPr>
            <a:defRPr sz="1800" b="0" i="0" u="none" strike="noStrike" kern="1200" spc="0" baseline="0">
              <a:solidFill>
                <a:sysClr val="windowText" lastClr="000000"/>
              </a:solidFill>
              <a:latin typeface="Garamond" panose="02020404030301010803" pitchFamily="18" charset="0"/>
              <a:ea typeface="+mn-ea"/>
              <a:cs typeface="+mn-cs"/>
            </a:defRPr>
          </a:pPr>
          <a:endParaRPr lang="en-US"/>
        </a:p>
      </c:txPr>
    </c:title>
    <c:autoTitleDeleted val="0"/>
    <c:plotArea>
      <c:layout/>
      <c:barChart>
        <c:barDir val="col"/>
        <c:grouping val="clustered"/>
        <c:varyColors val="0"/>
        <c:ser>
          <c:idx val="0"/>
          <c:order val="0"/>
          <c:tx>
            <c:strRef>
              <c:f>'[Enfield Adult and Young Adult Outcome Charts for Reporting.xlsx]Substance Use'!$K$56:$K$57</c:f>
              <c:strCache>
                <c:ptCount val="2"/>
                <c:pt idx="0">
                  <c:v>In the past year, have you driven under the influence?</c:v>
                </c:pt>
                <c:pt idx="1">
                  <c:v>Young Adults</c:v>
                </c:pt>
              </c:strCache>
            </c:strRef>
          </c:tx>
          <c:spPr>
            <a:solidFill>
              <a:srgbClr val="0F9ED5"/>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'[Enfield Adult and Young Adult Outcome Charts for Reporting.xlsx]Substance Use'!$J$58:$J$60</c:f>
              <c:strCache>
                <c:ptCount val="3"/>
                <c:pt idx="0">
                  <c:v>Yes, under the influence of alcohol</c:v>
                </c:pt>
                <c:pt idx="1">
                  <c:v>Yes, under the influence of marijuana, THC, hash or hashish</c:v>
                </c:pt>
                <c:pt idx="2">
                  <c:v>Yes, under the influence of other drugs</c:v>
                </c:pt>
              </c:strCache>
            </c:strRef>
          </c:cat>
          <c:val>
            <c:numRef>
              <c:f>'[Enfield Adult and Young Adult Outcome Charts for Reporting.xlsx]Substance Use'!$K$58:$K$60</c:f>
              <c:numCache>
                <c:formatCode>###0.0%</c:formatCode>
                <c:ptCount val="3"/>
                <c:pt idx="0">
                  <c:v>0.16279069767441862</c:v>
                </c:pt>
                <c:pt idx="1">
                  <c:v>0.20930232558139536</c:v>
                </c:pt>
              </c:numCache>
            </c:numRef>
          </c:val>
          <c:extLst>
            <c:ext xmlns:c16="http://schemas.microsoft.com/office/drawing/2014/chart" uri="{C3380CC4-5D6E-409C-BE32-E72D297353CC}">
              <c16:uniqueId val="{00000000-A26F-4D2B-BAF5-D1D909B3B921}"/>
            </c:ext>
          </c:extLst>
        </c:ser>
        <c:dLbls>
          <c:showLegendKey val="0"/>
          <c:showVal val="0"/>
          <c:showCatName val="0"/>
          <c:showSerName val="0"/>
          <c:showPercent val="0"/>
          <c:showBubbleSize val="0"/>
        </c:dLbls>
        <c:gapWidth val="120"/>
        <c:overlap val="-27"/>
        <c:axId val="636568368"/>
        <c:axId val="636570288"/>
        <c:extLst>
          <c:ext xmlns:c15="http://schemas.microsoft.com/office/drawing/2012/chart" uri="{02D57815-91ED-43cb-92C2-25804820EDAC}">
            <c15:filteredBarSeries>
              <c15:ser>
                <c:idx val="1"/>
                <c:order val="1"/>
                <c:tx>
                  <c:strRef>
                    <c:extLst>
                      <c:ext uri="{02D57815-91ED-43cb-92C2-25804820EDAC}">
                        <c15:formulaRef>
                          <c15:sqref>'[Enfield Adult and Young Adult Outcome Charts for Reporting.xlsx]Substance Use'!$L$56:$L$57</c15:sqref>
                        </c15:formulaRef>
                      </c:ext>
                    </c:extLst>
                    <c:strCache>
                      <c:ptCount val="2"/>
                      <c:pt idx="0">
                        <c:v>In the past year, have you driven under the influence?</c:v>
                      </c:pt>
                      <c:pt idx="1">
                        <c:v>Total Sample</c:v>
                      </c:pt>
                    </c:strCache>
                  </c:strRef>
                </c:tx>
                <c:spPr>
                  <a:solidFill>
                    <a:schemeClr val="accent2"/>
                  </a:solidFill>
                  <a:ln>
                    <a:noFill/>
                  </a:ln>
                  <a:effectLst/>
                </c:spPr>
                <c:invertIfNegative val="0"/>
                <c:cat>
                  <c:strRef>
                    <c:extLst>
                      <c:ext uri="{02D57815-91ED-43cb-92C2-25804820EDAC}">
                        <c15:formulaRef>
                          <c15:sqref>'[Enfield Adult and Young Adult Outcome Charts for Reporting.xlsx]Substance Use'!$J$58:$J$60</c15:sqref>
                        </c15:formulaRef>
                      </c:ext>
                    </c:extLst>
                    <c:strCache>
                      <c:ptCount val="3"/>
                      <c:pt idx="0">
                        <c:v>Yes, under the influence of alcohol</c:v>
                      </c:pt>
                      <c:pt idx="1">
                        <c:v>Yes, under the influence of marijuana, THC, hash or hashish</c:v>
                      </c:pt>
                      <c:pt idx="2">
                        <c:v>Yes, under the influence of other drugs</c:v>
                      </c:pt>
                    </c:strCache>
                  </c:strRef>
                </c:cat>
                <c:val>
                  <c:numRef>
                    <c:extLst>
                      <c:ext uri="{02D57815-91ED-43cb-92C2-25804820EDAC}">
                        <c15:formulaRef>
                          <c15:sqref>'[Enfield Adult and Young Adult Outcome Charts for Reporting.xlsx]Substance Use'!$L$58:$L$60</c15:sqref>
                        </c15:formulaRef>
                      </c:ext>
                    </c:extLst>
                    <c:numCache>
                      <c:formatCode>###0.0%</c:formatCode>
                      <c:ptCount val="3"/>
                      <c:pt idx="0">
                        <c:v>6.8493150684931503E-2</c:v>
                      </c:pt>
                      <c:pt idx="1">
                        <c:v>6.1643835616438353E-2</c:v>
                      </c:pt>
                    </c:numCache>
                  </c:numRef>
                </c:val>
                <c:extLst>
                  <c:ext xmlns:c16="http://schemas.microsoft.com/office/drawing/2014/chart" uri="{C3380CC4-5D6E-409C-BE32-E72D297353CC}">
                    <c16:uniqueId val="{00000001-A26F-4D2B-BAF5-D1D909B3B921}"/>
                  </c:ext>
                </c:extLst>
              </c15:ser>
            </c15:filteredBarSeries>
          </c:ext>
        </c:extLst>
      </c:barChart>
      <c:catAx>
        <c:axId val="636568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crossAx val="636570288"/>
        <c:crosses val="autoZero"/>
        <c:auto val="1"/>
        <c:lblAlgn val="ctr"/>
        <c:lblOffset val="100"/>
        <c:noMultiLvlLbl val="0"/>
      </c:catAx>
      <c:valAx>
        <c:axId val="6365702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crossAx val="636568368"/>
        <c:crosses val="autoZero"/>
        <c:crossBetween val="between"/>
      </c:valAx>
      <c:spPr>
        <a:noFill/>
        <a:ln>
          <a:noFill/>
        </a:ln>
        <a:effectLst/>
      </c:spPr>
    </c:plotArea>
    <c:plotVisOnly val="1"/>
    <c:dispBlanksAs val="gap"/>
    <c:showDLblsOverMax val="0"/>
    <c:extLst/>
  </c:chart>
  <c:spPr>
    <a:noFill/>
    <a:ln>
      <a:noFill/>
    </a:ln>
    <a:effectLst/>
  </c:spPr>
  <c:txPr>
    <a:bodyPr/>
    <a:lstStyle/>
    <a:p>
      <a:pPr>
        <a:defRPr>
          <a:solidFill>
            <a:sysClr val="windowText" lastClr="000000"/>
          </a:solidFill>
          <a:latin typeface="Garamond" panose="02020404030301010803" pitchFamily="18" charset="0"/>
        </a:defRPr>
      </a:pPr>
      <a:endParaRPr lang="en-US"/>
    </a:p>
  </c:txPr>
  <c:externalData r:id="rId4">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9125389934147454E-2"/>
          <c:y val="0.10138766758049271"/>
          <c:w val="0.92739850136410629"/>
          <c:h val="0.67091487760462398"/>
        </c:manualLayout>
      </c:layout>
      <c:barChart>
        <c:barDir val="col"/>
        <c:grouping val="clustered"/>
        <c:varyColors val="0"/>
        <c:ser>
          <c:idx val="1"/>
          <c:order val="0"/>
          <c:tx>
            <c:strRef>
              <c:f>'[Enfield Adult and Young Adult Outcome Charts for Reporting.xlsx]Substance Use'!$L$67</c:f>
              <c:strCache>
                <c:ptCount val="1"/>
                <c:pt idx="0">
                  <c:v>Total Sample</c:v>
                </c:pt>
              </c:strCache>
            </c:strRef>
          </c:tx>
          <c:spPr>
            <a:solidFill>
              <a:sysClr val="window" lastClr="FFFFFF">
                <a:lumMod val="50000"/>
              </a:sys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'[Enfield Adult and Young Adult Outcome Charts for Reporting.xlsx]Substance Use'!$J$68:$J$69</c:f>
              <c:strCache>
                <c:ptCount val="2"/>
                <c:pt idx="0">
                  <c:v>has your substance use negatively impacted or interfered with your work, life or relationships?</c:v>
                </c:pt>
                <c:pt idx="1">
                  <c:v>have you lied to people who are important to you about your substance use such as how much you have used, if you had recently used or the amount of money you have spent on substances?</c:v>
                </c:pt>
              </c:strCache>
            </c:strRef>
          </c:cat>
          <c:val>
            <c:numRef>
              <c:f>'[Enfield Adult and Young Adult Outcome Charts for Reporting.xlsx]Substance Use'!$L$68:$L$69</c:f>
              <c:numCache>
                <c:formatCode>###0.0%</c:formatCode>
                <c:ptCount val="2"/>
                <c:pt idx="0">
                  <c:v>5.2447552447552448E-2</c:v>
                </c:pt>
                <c:pt idx="1">
                  <c:v>6.2717770034843204E-2</c:v>
                </c:pt>
              </c:numCache>
            </c:numRef>
          </c:val>
          <c:extLst>
            <c:ext xmlns:c16="http://schemas.microsoft.com/office/drawing/2014/chart" uri="{C3380CC4-5D6E-409C-BE32-E72D297353CC}">
              <c16:uniqueId val="{00000000-9583-4B59-A083-04976500B082}"/>
            </c:ext>
          </c:extLst>
        </c:ser>
        <c:ser>
          <c:idx val="0"/>
          <c:order val="1"/>
          <c:tx>
            <c:strRef>
              <c:f>'[Enfield Adult and Young Adult Outcome Charts for Reporting.xlsx]Substance Use'!$K$67</c:f>
              <c:strCache>
                <c:ptCount val="1"/>
                <c:pt idx="0">
                  <c:v>Young Adults</c:v>
                </c:pt>
              </c:strCache>
            </c:strRef>
          </c:tx>
          <c:spPr>
            <a:solidFill>
              <a:srgbClr val="4EA72E"/>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'[Enfield Adult and Young Adult Outcome Charts for Reporting.xlsx]Substance Use'!$J$68:$J$69</c:f>
              <c:strCache>
                <c:ptCount val="2"/>
                <c:pt idx="0">
                  <c:v>has your substance use negatively impacted or interfered with your work, life or relationships?</c:v>
                </c:pt>
                <c:pt idx="1">
                  <c:v>have you lied to people who are important to you about your substance use such as how much you have used, if you had recently used or the amount of money you have spent on substances?</c:v>
                </c:pt>
              </c:strCache>
            </c:strRef>
          </c:cat>
          <c:val>
            <c:numRef>
              <c:f>'[Enfield Adult and Young Adult Outcome Charts for Reporting.xlsx]Substance Use'!$K$68:$K$69</c:f>
              <c:numCache>
                <c:formatCode>###0.0%</c:formatCode>
                <c:ptCount val="2"/>
                <c:pt idx="0">
                  <c:v>0.18604651162790697</c:v>
                </c:pt>
                <c:pt idx="1">
                  <c:v>0.25</c:v>
                </c:pt>
              </c:numCache>
            </c:numRef>
          </c:val>
          <c:extLst>
            <c:ext xmlns:c16="http://schemas.microsoft.com/office/drawing/2014/chart" uri="{C3380CC4-5D6E-409C-BE32-E72D297353CC}">
              <c16:uniqueId val="{00000001-9583-4B59-A083-04976500B082}"/>
            </c:ext>
          </c:extLst>
        </c:ser>
        <c:dLbls>
          <c:showLegendKey val="0"/>
          <c:showVal val="0"/>
          <c:showCatName val="0"/>
          <c:showSerName val="0"/>
          <c:showPercent val="0"/>
          <c:showBubbleSize val="0"/>
        </c:dLbls>
        <c:gapWidth val="120"/>
        <c:overlap val="-27"/>
        <c:axId val="638085376"/>
        <c:axId val="669945136"/>
      </c:barChart>
      <c:catAx>
        <c:axId val="63808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crossAx val="669945136"/>
        <c:crosses val="autoZero"/>
        <c:auto val="1"/>
        <c:lblAlgn val="ctr"/>
        <c:lblOffset val="100"/>
        <c:noMultiLvlLbl val="0"/>
      </c:catAx>
      <c:valAx>
        <c:axId val="6699451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crossAx val="63808537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legend>
    <c:plotVisOnly val="1"/>
    <c:dispBlanksAs val="gap"/>
    <c:showDLblsOverMax val="0"/>
    <c:extLst/>
  </c:chart>
  <c:spPr>
    <a:solidFill>
      <a:schemeClr val="bg1"/>
    </a:solidFill>
    <a:ln w="9525" cap="flat" cmpd="sng" algn="ctr">
      <a:noFill/>
      <a:round/>
    </a:ln>
    <a:effectLst/>
  </c:spPr>
  <c:txPr>
    <a:bodyPr/>
    <a:lstStyle/>
    <a:p>
      <a:pPr>
        <a:defRPr sz="1600">
          <a:solidFill>
            <a:sysClr val="windowText" lastClr="000000"/>
          </a:solidFill>
          <a:latin typeface="Garamond" panose="02020404030301010803" pitchFamily="18" charset="0"/>
        </a:defRPr>
      </a:pPr>
      <a:endParaRPr lang="en-US"/>
    </a:p>
  </c:txPr>
  <c:externalData r:id="rId4">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43331812215563659"/>
          <c:y val="6.5809562488844286E-2"/>
          <c:w val="0.54572026973539045"/>
          <c:h val="0.87879322491051715"/>
        </c:manualLayout>
      </c:layout>
      <c:barChart>
        <c:barDir val="bar"/>
        <c:grouping val="clustered"/>
        <c:varyColors val="0"/>
        <c:ser>
          <c:idx val="0"/>
          <c:order val="0"/>
          <c:tx>
            <c:strRef>
              <c:f>'[Enfield Adult and Young Adult Outcome Charts for Reporting.xlsx]Substance Use'!$X$108</c:f>
              <c:strCache>
                <c:ptCount val="1"/>
                <c:pt idx="0">
                  <c:v>Total Sample</c:v>
                </c:pt>
              </c:strCache>
            </c:strRef>
          </c:tx>
          <c:spPr>
            <a:solidFill>
              <a:sysClr val="window" lastClr="FFFFFF">
                <a:lumMod val="65000"/>
              </a:sys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ysClr val="windowText" lastClr="000000"/>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'[Enfield Adult and Young Adult Outcome Charts for Reporting.xlsx]Substance Use'!$W$109:$W$121</c:f>
              <c:strCache>
                <c:ptCount val="13"/>
                <c:pt idx="0">
                  <c:v>It's bad for my health</c:v>
                </c:pt>
                <c:pt idx="1">
                  <c:v>Someone in my family has had a sub. use problem</c:v>
                </c:pt>
                <c:pt idx="2">
                  <c:v>It's illegal</c:v>
                </c:pt>
                <c:pt idx="3">
                  <c:v>My family would not approve</c:v>
                </c:pt>
                <c:pt idx="4">
                  <c:v>It costs too much</c:v>
                </c:pt>
                <c:pt idx="5">
                  <c:v>I don't like the way it makes me feel</c:v>
                </c:pt>
                <c:pt idx="6">
                  <c:v>It's against my values, culture or religion</c:v>
                </c:pt>
                <c:pt idx="7">
                  <c:v>It interferes with my school or work</c:v>
                </c:pt>
                <c:pt idx="8">
                  <c:v>It put me in unsafe situations</c:v>
                </c:pt>
                <c:pt idx="9">
                  <c:v>My friends would not approve</c:v>
                </c:pt>
                <c:pt idx="10">
                  <c:v>I take meds that shouldn't be combined with alcohol or other drugs</c:v>
                </c:pt>
                <c:pt idx="11">
                  <c:v>It interferes with my sports or fitness routine</c:v>
                </c:pt>
                <c:pt idx="12">
                  <c:v>I had substance problems in the past</c:v>
                </c:pt>
              </c:strCache>
            </c:strRef>
          </c:cat>
          <c:val>
            <c:numRef>
              <c:f>'[Enfield Adult and Young Adult Outcome Charts for Reporting.xlsx]Substance Use'!$X$109:$X$121</c:f>
              <c:numCache>
                <c:formatCode>###0.0%</c:formatCode>
                <c:ptCount val="13"/>
                <c:pt idx="0">
                  <c:v>0.40645161290322585</c:v>
                </c:pt>
                <c:pt idx="1">
                  <c:v>0.30645161290322581</c:v>
                </c:pt>
                <c:pt idx="2">
                  <c:v>0.15161290322580645</c:v>
                </c:pt>
                <c:pt idx="3">
                  <c:v>0.12580645161290321</c:v>
                </c:pt>
                <c:pt idx="4">
                  <c:v>0.2129032258064516</c:v>
                </c:pt>
                <c:pt idx="5">
                  <c:v>0.32258064516129031</c:v>
                </c:pt>
                <c:pt idx="6">
                  <c:v>0.16774193548387095</c:v>
                </c:pt>
                <c:pt idx="7">
                  <c:v>0.13870967741935483</c:v>
                </c:pt>
                <c:pt idx="8">
                  <c:v>0.18387096774193548</c:v>
                </c:pt>
                <c:pt idx="9">
                  <c:v>4.5161290322580649E-2</c:v>
                </c:pt>
                <c:pt idx="10">
                  <c:v>0.12258064516129032</c:v>
                </c:pt>
                <c:pt idx="11">
                  <c:v>8.0645161290322578E-2</c:v>
                </c:pt>
                <c:pt idx="12">
                  <c:v>0.1032258064516129</c:v>
                </c:pt>
              </c:numCache>
            </c:numRef>
          </c:val>
          <c:extLst>
            <c:ext xmlns:c16="http://schemas.microsoft.com/office/drawing/2014/chart" uri="{C3380CC4-5D6E-409C-BE32-E72D297353CC}">
              <c16:uniqueId val="{00000000-12D9-48D5-8DC0-EFB6712F3E74}"/>
            </c:ext>
          </c:extLst>
        </c:ser>
        <c:ser>
          <c:idx val="1"/>
          <c:order val="1"/>
          <c:tx>
            <c:strRef>
              <c:f>'[Enfield Adult and Young Adult Outcome Charts for Reporting.xlsx]Substance Use'!$Y$108</c:f>
              <c:strCache>
                <c:ptCount val="1"/>
                <c:pt idx="0">
                  <c:v>Young Adults</c:v>
                </c:pt>
              </c:strCache>
            </c:strRef>
          </c:tx>
          <c:spPr>
            <a:solidFill>
              <a:srgbClr val="A02B93"/>
            </a:solidFill>
          </c:spPr>
          <c:invertIfNegative val="0"/>
          <c:dLbls>
            <c:spPr>
              <a:noFill/>
              <a:ln>
                <a:noFill/>
              </a:ln>
              <a:effectLst/>
            </c:spPr>
            <c:txPr>
              <a:bodyPr wrap="square" lIns="38100" tIns="19050" rIns="38100" bIns="19050" anchor="ctr">
                <a:spAutoFit/>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'[Enfield Adult and Young Adult Outcome Charts for Reporting.xlsx]Substance Use'!$W$109:$W$121</c:f>
              <c:strCache>
                <c:ptCount val="13"/>
                <c:pt idx="0">
                  <c:v>It's bad for my health</c:v>
                </c:pt>
                <c:pt idx="1">
                  <c:v>Someone in my family has had a sub. use problem</c:v>
                </c:pt>
                <c:pt idx="2">
                  <c:v>It's illegal</c:v>
                </c:pt>
                <c:pt idx="3">
                  <c:v>My family would not approve</c:v>
                </c:pt>
                <c:pt idx="4">
                  <c:v>It costs too much</c:v>
                </c:pt>
                <c:pt idx="5">
                  <c:v>I don't like the way it makes me feel</c:v>
                </c:pt>
                <c:pt idx="6">
                  <c:v>It's against my values, culture or religion</c:v>
                </c:pt>
                <c:pt idx="7">
                  <c:v>It interferes with my school or work</c:v>
                </c:pt>
                <c:pt idx="8">
                  <c:v>It put me in unsafe situations</c:v>
                </c:pt>
                <c:pt idx="9">
                  <c:v>My friends would not approve</c:v>
                </c:pt>
                <c:pt idx="10">
                  <c:v>I take meds that shouldn't be combined with alcohol or other drugs</c:v>
                </c:pt>
                <c:pt idx="11">
                  <c:v>It interferes with my sports or fitness routine</c:v>
                </c:pt>
                <c:pt idx="12">
                  <c:v>I had substance problems in the past</c:v>
                </c:pt>
              </c:strCache>
            </c:strRef>
          </c:cat>
          <c:val>
            <c:numRef>
              <c:f>'[Enfield Adult and Young Adult Outcome Charts for Reporting.xlsx]Substance Use'!$Y$109:$Y$121</c:f>
              <c:numCache>
                <c:formatCode>###0.0%</c:formatCode>
                <c:ptCount val="13"/>
                <c:pt idx="0">
                  <c:v>0.45945945945945943</c:v>
                </c:pt>
                <c:pt idx="1">
                  <c:v>0.35135135135135137</c:v>
                </c:pt>
                <c:pt idx="2">
                  <c:v>0.32432432432432434</c:v>
                </c:pt>
                <c:pt idx="3">
                  <c:v>0.3108108108108108</c:v>
                </c:pt>
                <c:pt idx="4">
                  <c:v>0.28378378378378377</c:v>
                </c:pt>
                <c:pt idx="5">
                  <c:v>0.2567567567567568</c:v>
                </c:pt>
                <c:pt idx="6">
                  <c:v>0.24324324324324323</c:v>
                </c:pt>
                <c:pt idx="7">
                  <c:v>0.2162162162162162</c:v>
                </c:pt>
                <c:pt idx="8">
                  <c:v>0.20270270270270271</c:v>
                </c:pt>
                <c:pt idx="9">
                  <c:v>0.13513513513513514</c:v>
                </c:pt>
                <c:pt idx="10">
                  <c:v>0.1081081081081081</c:v>
                </c:pt>
                <c:pt idx="11">
                  <c:v>9.45945945945946E-2</c:v>
                </c:pt>
                <c:pt idx="12">
                  <c:v>2.7027027027027025E-2</c:v>
                </c:pt>
              </c:numCache>
            </c:numRef>
          </c:val>
          <c:extLst>
            <c:ext xmlns:c16="http://schemas.microsoft.com/office/drawing/2014/chart" uri="{C3380CC4-5D6E-409C-BE32-E72D297353CC}">
              <c16:uniqueId val="{00000001-12D9-48D5-8DC0-EFB6712F3E74}"/>
            </c:ext>
          </c:extLst>
        </c:ser>
        <c:dLbls>
          <c:showLegendKey val="0"/>
          <c:showVal val="0"/>
          <c:showCatName val="0"/>
          <c:showSerName val="0"/>
          <c:showPercent val="0"/>
          <c:showBubbleSize val="0"/>
        </c:dLbls>
        <c:gapWidth val="120"/>
        <c:axId val="853391632"/>
        <c:axId val="853398352"/>
      </c:barChart>
      <c:catAx>
        <c:axId val="85339163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crossAx val="853398352"/>
        <c:crosses val="autoZero"/>
        <c:auto val="1"/>
        <c:lblAlgn val="ctr"/>
        <c:lblOffset val="100"/>
        <c:noMultiLvlLbl val="0"/>
      </c:catAx>
      <c:valAx>
        <c:axId val="853398352"/>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Garamond" panose="02020404030301010803" pitchFamily="18" charset="0"/>
                <a:ea typeface="+mn-ea"/>
                <a:cs typeface="+mn-cs"/>
              </a:defRPr>
            </a:pPr>
            <a:endParaRPr lang="en-US"/>
          </a:p>
        </c:txPr>
        <c:crossAx val="853391632"/>
        <c:crosses val="autoZero"/>
        <c:crossBetween val="between"/>
      </c:valAx>
      <c:spPr>
        <a:noFill/>
        <a:ln>
          <a:noFill/>
        </a:ln>
        <a:effectLst/>
      </c:spPr>
    </c:plotArea>
    <c:legend>
      <c:legendPos val="t"/>
      <c:overlay val="0"/>
      <c:txPr>
        <a:bodyPr/>
        <a:lstStyle/>
        <a:p>
          <a:pPr>
            <a:defRPr sz="1800"/>
          </a:pPr>
          <a:endParaRPr lang="en-US"/>
        </a:p>
      </c:txPr>
    </c:legend>
    <c:plotVisOnly val="1"/>
    <c:dispBlanksAs val="gap"/>
    <c:showDLblsOverMax val="0"/>
    <c:extLst/>
  </c:chart>
  <c:spPr>
    <a:noFill/>
    <a:ln w="9525" cap="flat" cmpd="sng" algn="ctr">
      <a:noFill/>
      <a:round/>
    </a:ln>
    <a:effectLst/>
  </c:spPr>
  <c:txPr>
    <a:bodyPr/>
    <a:lstStyle/>
    <a:p>
      <a:pPr>
        <a:defRPr>
          <a:solidFill>
            <a:sysClr val="windowText" lastClr="000000"/>
          </a:solidFill>
          <a:latin typeface="Garamond" panose="02020404030301010803" pitchFamily="18" charset="0"/>
        </a:defRPr>
      </a:pPr>
      <a:endParaRPr lang="en-US"/>
    </a:p>
  </c:txPr>
  <c:externalData r:id="rId2">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1"/>
          <c:order val="0"/>
          <c:tx>
            <c:strRef>
              <c:f>'[Enfield Adult and Young Adult Outcome Charts for Reporting.xlsx]MentalHealth'!$X$4</c:f>
              <c:strCache>
                <c:ptCount val="1"/>
                <c:pt idx="0">
                  <c:v>Total</c:v>
                </c:pt>
              </c:strCache>
            </c:strRef>
          </c:tx>
          <c:spPr>
            <a:solidFill>
              <a:sysClr val="window" lastClr="FFFFFF">
                <a:lumMod val="65000"/>
              </a:sys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'[Enfield Adult and Young Adult Outcome Charts for Reporting.xlsx]MentalHealth'!$V$5:$V$8</c:f>
              <c:strCache>
                <c:ptCount val="4"/>
                <c:pt idx="0">
                  <c:v>Anxiety</c:v>
                </c:pt>
                <c:pt idx="1">
                  <c:v>Anxiety greatly impacting life</c:v>
                </c:pt>
                <c:pt idx="2">
                  <c:v>Sad or hopeless 2+ weeks</c:v>
                </c:pt>
                <c:pt idx="3">
                  <c:v>Lonely almost every day 2+ weeks</c:v>
                </c:pt>
              </c:strCache>
            </c:strRef>
          </c:cat>
          <c:val>
            <c:numRef>
              <c:f>'[Enfield Adult and Young Adult Outcome Charts for Reporting.xlsx]MentalHealth'!$X$5:$X$8</c:f>
              <c:numCache>
                <c:formatCode>###0.0%</c:formatCode>
                <c:ptCount val="4"/>
                <c:pt idx="0">
                  <c:v>0.59818731117824775</c:v>
                </c:pt>
                <c:pt idx="1">
                  <c:v>0.47031963470319632</c:v>
                </c:pt>
                <c:pt idx="2">
                  <c:v>0.23765432098765399</c:v>
                </c:pt>
                <c:pt idx="3">
                  <c:v>0.21296296296296297</c:v>
                </c:pt>
              </c:numCache>
            </c:numRef>
          </c:val>
          <c:extLst>
            <c:ext xmlns:c16="http://schemas.microsoft.com/office/drawing/2014/chart" uri="{C3380CC4-5D6E-409C-BE32-E72D297353CC}">
              <c16:uniqueId val="{00000000-6698-4D5F-8F27-F809CA62E6F2}"/>
            </c:ext>
          </c:extLst>
        </c:ser>
        <c:ser>
          <c:idx val="0"/>
          <c:order val="1"/>
          <c:tx>
            <c:strRef>
              <c:f>'[Enfield Adult and Young Adult Outcome Charts for Reporting.xlsx]MentalHealth'!$W$4</c:f>
              <c:strCache>
                <c:ptCount val="1"/>
                <c:pt idx="0">
                  <c:v>Young Adults</c:v>
                </c:pt>
              </c:strCache>
            </c:strRef>
          </c:tx>
          <c:spPr>
            <a:solidFill>
              <a:srgbClr val="0F9ED5"/>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'[Enfield Adult and Young Adult Outcome Charts for Reporting.xlsx]MentalHealth'!$V$5:$V$8</c:f>
              <c:strCache>
                <c:ptCount val="4"/>
                <c:pt idx="0">
                  <c:v>Anxiety</c:v>
                </c:pt>
                <c:pt idx="1">
                  <c:v>Anxiety greatly impacting life</c:v>
                </c:pt>
                <c:pt idx="2">
                  <c:v>Sad or hopeless 2+ weeks</c:v>
                </c:pt>
                <c:pt idx="3">
                  <c:v>Lonely almost every day 2+ weeks</c:v>
                </c:pt>
              </c:strCache>
            </c:strRef>
          </c:cat>
          <c:val>
            <c:numRef>
              <c:f>'[Enfield Adult and Young Adult Outcome Charts for Reporting.xlsx]MentalHealth'!$W$5:$W$8</c:f>
              <c:numCache>
                <c:formatCode>###0.0%</c:formatCode>
                <c:ptCount val="4"/>
                <c:pt idx="0">
                  <c:v>0.66233766233766234</c:v>
                </c:pt>
                <c:pt idx="1">
                  <c:v>0.49253731343283585</c:v>
                </c:pt>
                <c:pt idx="2">
                  <c:v>0.35064935064935066</c:v>
                </c:pt>
                <c:pt idx="3">
                  <c:v>0.40259740259740262</c:v>
                </c:pt>
              </c:numCache>
            </c:numRef>
          </c:val>
          <c:extLst>
            <c:ext xmlns:c16="http://schemas.microsoft.com/office/drawing/2014/chart" uri="{C3380CC4-5D6E-409C-BE32-E72D297353CC}">
              <c16:uniqueId val="{00000001-6698-4D5F-8F27-F809CA62E6F2}"/>
            </c:ext>
          </c:extLst>
        </c:ser>
        <c:dLbls>
          <c:showLegendKey val="0"/>
          <c:showVal val="0"/>
          <c:showCatName val="0"/>
          <c:showSerName val="0"/>
          <c:showPercent val="0"/>
          <c:showBubbleSize val="0"/>
        </c:dLbls>
        <c:gapWidth val="120"/>
        <c:overlap val="-5"/>
        <c:axId val="638085376"/>
        <c:axId val="669945136"/>
      </c:barChart>
      <c:catAx>
        <c:axId val="63808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crossAx val="669945136"/>
        <c:crosses val="autoZero"/>
        <c:auto val="1"/>
        <c:lblAlgn val="ctr"/>
        <c:lblOffset val="100"/>
        <c:noMultiLvlLbl val="0"/>
      </c:catAx>
      <c:valAx>
        <c:axId val="6699451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crossAx val="638085376"/>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legend>
    <c:plotVisOnly val="1"/>
    <c:dispBlanksAs val="gap"/>
    <c:showDLblsOverMax val="0"/>
    <c:extLst/>
  </c:chart>
  <c:spPr>
    <a:solidFill>
      <a:schemeClr val="bg1"/>
    </a:solidFill>
    <a:ln w="9525" cap="flat" cmpd="sng" algn="ctr">
      <a:noFill/>
      <a:round/>
    </a:ln>
    <a:effectLst/>
  </c:spPr>
  <c:txPr>
    <a:bodyPr/>
    <a:lstStyle/>
    <a:p>
      <a:pPr>
        <a:defRPr sz="1800">
          <a:solidFill>
            <a:sysClr val="windowText" lastClr="000000"/>
          </a:solidFill>
          <a:latin typeface="Garamond" panose="02020404030301010803" pitchFamily="18" charset="0"/>
        </a:defRPr>
      </a:pPr>
      <a:endParaRPr lang="en-US"/>
    </a:p>
  </c:txPr>
  <c:externalData r:id="rId4">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defRPr sz="1300" b="1" i="0" u="none" strike="noStrike" kern="1200" spc="0" baseline="0">
                <a:solidFill>
                  <a:schemeClr val="tx1"/>
                </a:solidFill>
                <a:latin typeface="+mn-lt"/>
                <a:ea typeface="+mn-ea"/>
                <a:cs typeface="+mn-cs"/>
              </a:defRPr>
            </a:pPr>
            <a:r>
              <a:rPr lang="en-US" sz="2000" b="1">
                <a:solidFill>
                  <a:schemeClr val="tx1"/>
                </a:solidFill>
                <a:latin typeface="Garamond" panose="02020404030301010803" pitchFamily="18" charset="0"/>
              </a:rPr>
              <a:t>Adult Community</a:t>
            </a:r>
          </a:p>
        </c:rich>
      </c:tx>
      <c:layout>
        <c:manualLayout>
          <c:xMode val="edge"/>
          <c:yMode val="edge"/>
          <c:x val="0.28458881397855795"/>
          <c:y val="2.0877345798917049E-2"/>
        </c:manualLayout>
      </c:layout>
      <c:overlay val="0"/>
      <c:spPr>
        <a:noFill/>
        <a:ln>
          <a:noFill/>
        </a:ln>
        <a:effectLst/>
      </c:spPr>
      <c:txPr>
        <a:bodyPr rot="0" spcFirstLastPara="1" vertOverflow="ellipsis" vert="horz" wrap="square" anchor="ctr" anchorCtr="1"/>
        <a:lstStyle/>
        <a:p>
          <a:pPr>
            <a:defRPr sz="13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2.804093125519045E-2"/>
          <c:y val="0.19344114345387328"/>
          <c:w val="0.56189986027928773"/>
          <c:h val="0.67639189326087079"/>
        </c:manualLayout>
      </c:layout>
      <c:pieChart>
        <c:varyColors val="1"/>
        <c:ser>
          <c:idx val="0"/>
          <c:order val="0"/>
          <c:tx>
            <c:strRef>
              <c:f>Sheet1!$B$1</c:f>
              <c:strCache>
                <c:ptCount val="1"/>
                <c:pt idx="0">
                  <c:v>PY Thoughts</c:v>
                </c:pt>
              </c:strCache>
            </c:strRef>
          </c:tx>
          <c:dPt>
            <c:idx val="0"/>
            <c:bubble3D val="0"/>
            <c:explosion val="17"/>
            <c:spPr>
              <a:solidFill>
                <a:schemeClr val="accent4">
                  <a:shade val="58000"/>
                </a:schemeClr>
              </a:solidFill>
              <a:ln>
                <a:noFill/>
              </a:ln>
              <a:effectLst/>
            </c:spPr>
            <c:extLst>
              <c:ext xmlns:c16="http://schemas.microsoft.com/office/drawing/2014/chart" uri="{C3380CC4-5D6E-409C-BE32-E72D297353CC}">
                <c16:uniqueId val="{00000001-090D-4452-8242-3F64555A6D32}"/>
              </c:ext>
            </c:extLst>
          </c:dPt>
          <c:dPt>
            <c:idx val="1"/>
            <c:bubble3D val="0"/>
            <c:explosion val="15"/>
            <c:spPr>
              <a:solidFill>
                <a:schemeClr val="accent4">
                  <a:shade val="86000"/>
                </a:schemeClr>
              </a:solidFill>
              <a:ln>
                <a:noFill/>
              </a:ln>
              <a:effectLst/>
            </c:spPr>
            <c:extLst>
              <c:ext xmlns:c16="http://schemas.microsoft.com/office/drawing/2014/chart" uri="{C3380CC4-5D6E-409C-BE32-E72D297353CC}">
                <c16:uniqueId val="{00000003-090D-4452-8242-3F64555A6D32}"/>
              </c:ext>
            </c:extLst>
          </c:dPt>
          <c:dPt>
            <c:idx val="2"/>
            <c:bubble3D val="0"/>
            <c:explosion val="11"/>
            <c:spPr>
              <a:solidFill>
                <a:schemeClr val="accent4">
                  <a:tint val="86000"/>
                </a:schemeClr>
              </a:solidFill>
              <a:ln>
                <a:noFill/>
              </a:ln>
              <a:effectLst/>
            </c:spPr>
            <c:extLst>
              <c:ext xmlns:c16="http://schemas.microsoft.com/office/drawing/2014/chart" uri="{C3380CC4-5D6E-409C-BE32-E72D297353CC}">
                <c16:uniqueId val="{00000005-090D-4452-8242-3F64555A6D32}"/>
              </c:ext>
            </c:extLst>
          </c:dPt>
          <c:dPt>
            <c:idx val="3"/>
            <c:bubble3D val="0"/>
            <c:spPr>
              <a:solidFill>
                <a:schemeClr val="bg1">
                  <a:lumMod val="85000"/>
                </a:schemeClr>
              </a:solidFill>
              <a:ln>
                <a:noFill/>
              </a:ln>
              <a:effectLst/>
            </c:spPr>
            <c:extLst>
              <c:ext xmlns:c16="http://schemas.microsoft.com/office/drawing/2014/chart" uri="{C3380CC4-5D6E-409C-BE32-E72D297353CC}">
                <c16:uniqueId val="{00000007-090D-4452-8242-3F64555A6D32}"/>
              </c:ext>
            </c:extLst>
          </c:dPt>
          <c:dLbls>
            <c:dLbl>
              <c:idx val="0"/>
              <c:layout>
                <c:manualLayout>
                  <c:x val="-1.1348360351409966E-3"/>
                  <c:y val="5.6003069134220995E-3"/>
                </c:manualLayout>
              </c:layout>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42174402516850557"/>
                      <c:h val="9.0138145972511352E-2"/>
                    </c:manualLayout>
                  </c15:layout>
                </c:ext>
                <c:ext xmlns:c16="http://schemas.microsoft.com/office/drawing/2014/chart" uri="{C3380CC4-5D6E-409C-BE32-E72D297353CC}">
                  <c16:uniqueId val="{00000001-090D-4452-8242-3F64555A6D32}"/>
                </c:ext>
              </c:extLst>
            </c:dLbl>
            <c:dLbl>
              <c:idx val="1"/>
              <c:layout>
                <c:manualLayout>
                  <c:x val="-1.7300051285098702E-2"/>
                  <c:y val="-1.2145171749078651E-2"/>
                </c:manualLayout>
              </c:layout>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32929773221580722"/>
                      <c:h val="7.1550749593785185E-2"/>
                    </c:manualLayout>
                  </c15:layout>
                </c:ext>
                <c:ext xmlns:c16="http://schemas.microsoft.com/office/drawing/2014/chart" uri="{C3380CC4-5D6E-409C-BE32-E72D297353CC}">
                  <c16:uniqueId val="{00000003-090D-4452-8242-3F64555A6D32}"/>
                </c:ext>
              </c:extLst>
            </c:dLbl>
            <c:dLbl>
              <c:idx val="2"/>
              <c:layout>
                <c:manualLayout>
                  <c:x val="-1.4212751082206277E-2"/>
                  <c:y val="-2.1559842802262003E-2"/>
                </c:manualLayout>
              </c:layout>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32635097374596783"/>
                      <c:h val="7.411075263074024E-2"/>
                    </c:manualLayout>
                  </c15:layout>
                </c:ext>
                <c:ext xmlns:c16="http://schemas.microsoft.com/office/drawing/2014/chart" uri="{C3380CC4-5D6E-409C-BE32-E72D297353CC}">
                  <c16:uniqueId val="{00000005-090D-4452-8242-3F64555A6D32}"/>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I thought about it</c:v>
                </c:pt>
                <c:pt idx="1">
                  <c:v>I made a plan</c:v>
                </c:pt>
                <c:pt idx="2">
                  <c:v>I attempted</c:v>
                </c:pt>
                <c:pt idx="3">
                  <c:v>No</c:v>
                </c:pt>
              </c:strCache>
            </c:strRef>
          </c:cat>
          <c:val>
            <c:numRef>
              <c:f>Sheet1!$B$2:$B$5</c:f>
              <c:numCache>
                <c:formatCode>###0.0%</c:formatCode>
                <c:ptCount val="4"/>
                <c:pt idx="0">
                  <c:v>0.12074303405572756</c:v>
                </c:pt>
                <c:pt idx="1">
                  <c:v>1.8575851393188854E-2</c:v>
                </c:pt>
                <c:pt idx="2">
                  <c:v>9.2879256965944276E-2</c:v>
                </c:pt>
                <c:pt idx="3">
                  <c:v>0.76780185758513941</c:v>
                </c:pt>
              </c:numCache>
            </c:numRef>
          </c:val>
          <c:extLst>
            <c:ext xmlns:c16="http://schemas.microsoft.com/office/drawing/2014/chart" uri="{C3380CC4-5D6E-409C-BE32-E72D297353CC}">
              <c16:uniqueId val="{00000008-090D-4452-8242-3F64555A6D32}"/>
            </c:ext>
          </c:extLst>
        </c:ser>
        <c:dLbls>
          <c:showLegendKey val="0"/>
          <c:showVal val="0"/>
          <c:showCatName val="0"/>
          <c:showSerName val="0"/>
          <c:showPercent val="0"/>
          <c:showBubbleSize val="0"/>
          <c:showLeaderLines val="1"/>
        </c:dLbls>
        <c:firstSliceAng val="38"/>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Garamond" panose="02020404030301010803" pitchFamily="18" charset="0"/>
                <a:ea typeface="+mn-ea"/>
                <a:cs typeface="+mn-cs"/>
              </a:defRPr>
            </a:pPr>
            <a:r>
              <a:rPr lang="en-US" sz="2000" b="1" i="0" u="none" strike="noStrike" kern="1200" spc="0" baseline="0">
                <a:solidFill>
                  <a:schemeClr val="tx1"/>
                </a:solidFill>
                <a:latin typeface="Garamond" panose="02020404030301010803" pitchFamily="18" charset="0"/>
              </a:rPr>
              <a:t>Young Adults</a:t>
            </a:r>
          </a:p>
        </c:rich>
      </c:tx>
      <c:layout>
        <c:manualLayout>
          <c:xMode val="edge"/>
          <c:yMode val="edge"/>
          <c:x val="0.39583549866115769"/>
          <c:y val="1.9372886567556643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Garamond" panose="02020404030301010803" pitchFamily="18" charset="0"/>
              <a:ea typeface="+mn-ea"/>
              <a:cs typeface="+mn-cs"/>
            </a:defRPr>
          </a:pPr>
          <a:endParaRPr lang="en-US"/>
        </a:p>
      </c:txPr>
    </c:title>
    <c:autoTitleDeleted val="0"/>
    <c:plotArea>
      <c:layout>
        <c:manualLayout>
          <c:layoutTarget val="inner"/>
          <c:xMode val="edge"/>
          <c:yMode val="edge"/>
          <c:x val="1.661882408323145E-2"/>
          <c:y val="0.20742700833749031"/>
          <c:w val="0.62940070512003155"/>
          <c:h val="0.75100721323855479"/>
        </c:manualLayout>
      </c:layout>
      <c:pieChart>
        <c:varyColors val="1"/>
        <c:ser>
          <c:idx val="0"/>
          <c:order val="0"/>
          <c:tx>
            <c:strRef>
              <c:f>Sheet1!$B$1</c:f>
              <c:strCache>
                <c:ptCount val="1"/>
                <c:pt idx="0">
                  <c:v>YA</c:v>
                </c:pt>
              </c:strCache>
            </c:strRef>
          </c:tx>
          <c:spPr>
            <a:solidFill>
              <a:schemeClr val="bg1">
                <a:lumMod val="85000"/>
              </a:schemeClr>
            </a:solidFill>
          </c:spPr>
          <c:explosion val="4"/>
          <c:dPt>
            <c:idx val="0"/>
            <c:bubble3D val="0"/>
            <c:explosion val="9"/>
            <c:spPr>
              <a:solidFill>
                <a:schemeClr val="accent6">
                  <a:lumMod val="40000"/>
                  <a:lumOff val="60000"/>
                </a:schemeClr>
              </a:solidFill>
              <a:ln w="19050">
                <a:solidFill>
                  <a:schemeClr val="lt1"/>
                </a:solidFill>
              </a:ln>
              <a:effectLst/>
            </c:spPr>
            <c:extLst>
              <c:ext xmlns:c16="http://schemas.microsoft.com/office/drawing/2014/chart" uri="{C3380CC4-5D6E-409C-BE32-E72D297353CC}">
                <c16:uniqueId val="{00000001-2548-4C55-844F-117C3F19855E}"/>
              </c:ext>
            </c:extLst>
          </c:dPt>
          <c:dPt>
            <c:idx val="1"/>
            <c:bubble3D val="0"/>
            <c:explosion val="8"/>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3-2548-4C55-844F-117C3F19855E}"/>
              </c:ext>
            </c:extLst>
          </c:dPt>
          <c:dPt>
            <c:idx val="2"/>
            <c:bubble3D val="0"/>
            <c:explosion val="3"/>
            <c:spPr>
              <a:solidFill>
                <a:schemeClr val="accent6">
                  <a:lumMod val="75000"/>
                </a:schemeClr>
              </a:solidFill>
              <a:ln w="19050">
                <a:solidFill>
                  <a:schemeClr val="lt1"/>
                </a:solidFill>
              </a:ln>
              <a:effectLst/>
            </c:spPr>
            <c:extLst>
              <c:ext xmlns:c16="http://schemas.microsoft.com/office/drawing/2014/chart" uri="{C3380CC4-5D6E-409C-BE32-E72D297353CC}">
                <c16:uniqueId val="{00000005-2548-4C55-844F-117C3F19855E}"/>
              </c:ext>
            </c:extLst>
          </c:dPt>
          <c:dPt>
            <c:idx val="3"/>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7-2548-4C55-844F-117C3F19855E}"/>
              </c:ext>
            </c:extLst>
          </c:dPt>
          <c:dLbls>
            <c:dLbl>
              <c:idx val="0"/>
              <c:layout>
                <c:manualLayout>
                  <c:x val="-3.4562236616026573E-2"/>
                  <c:y val="5.7360047355310426E-3"/>
                </c:manualLayout>
              </c:layout>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47162504521957421"/>
                      <c:h val="7.2282179032915214E-2"/>
                    </c:manualLayout>
                  </c15:layout>
                </c:ext>
                <c:ext xmlns:c16="http://schemas.microsoft.com/office/drawing/2014/chart" uri="{C3380CC4-5D6E-409C-BE32-E72D297353CC}">
                  <c16:uniqueId val="{00000001-2548-4C55-844F-117C3F19855E}"/>
                </c:ext>
              </c:extLst>
            </c:dLbl>
            <c:dLbl>
              <c:idx val="1"/>
              <c:layout>
                <c:manualLayout>
                  <c:x val="-3.1199319329990244E-4"/>
                  <c:y val="-1.2322842448686274E-2"/>
                </c:manualLayout>
              </c:layout>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36300087299777639"/>
                      <c:h val="8.7274496154588072E-2"/>
                    </c:manualLayout>
                  </c15:layout>
                </c:ext>
                <c:ext xmlns:c16="http://schemas.microsoft.com/office/drawing/2014/chart" uri="{C3380CC4-5D6E-409C-BE32-E72D297353CC}">
                  <c16:uniqueId val="{00000003-2548-4C55-844F-117C3F19855E}"/>
                </c:ext>
              </c:extLst>
            </c:dLbl>
            <c:dLbl>
              <c:idx val="2"/>
              <c:layout>
                <c:manualLayout>
                  <c:x val="-2.2218483487590156E-2"/>
                  <c:y val="1.2782137760342649E-2"/>
                </c:manualLayout>
              </c:layout>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15:layout>
                    <c:manualLayout>
                      <c:w val="0.36107156929466011"/>
                      <c:h val="7.1804344169995329E-2"/>
                    </c:manualLayout>
                  </c15:layout>
                </c:ext>
                <c:ext xmlns:c16="http://schemas.microsoft.com/office/drawing/2014/chart" uri="{C3380CC4-5D6E-409C-BE32-E72D297353CC}">
                  <c16:uniqueId val="{00000005-2548-4C55-844F-117C3F19855E}"/>
                </c:ext>
              </c:extLst>
            </c:dLbl>
            <c:dLbl>
              <c:idx val="3"/>
              <c:layout>
                <c:manualLayout>
                  <c:x val="9.2662279935724137E-2"/>
                  <c:y val="-7.7461074700307844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548-4C55-844F-117C3F19855E}"/>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I thought about it</c:v>
                </c:pt>
                <c:pt idx="1">
                  <c:v>I made a plan</c:v>
                </c:pt>
                <c:pt idx="2">
                  <c:v>I attempted</c:v>
                </c:pt>
                <c:pt idx="3">
                  <c:v>No</c:v>
                </c:pt>
              </c:strCache>
            </c:strRef>
          </c:cat>
          <c:val>
            <c:numRef>
              <c:f>Sheet1!$B$2:$B$5</c:f>
              <c:numCache>
                <c:formatCode>###0.0%</c:formatCode>
                <c:ptCount val="4"/>
                <c:pt idx="0">
                  <c:v>0.13157894736842105</c:v>
                </c:pt>
                <c:pt idx="1">
                  <c:v>5.2631578947368425E-2</c:v>
                </c:pt>
                <c:pt idx="2">
                  <c:v>0.11842105263157895</c:v>
                </c:pt>
                <c:pt idx="3">
                  <c:v>0.69736842105263164</c:v>
                </c:pt>
              </c:numCache>
            </c:numRef>
          </c:val>
          <c:extLst>
            <c:ext xmlns:c16="http://schemas.microsoft.com/office/drawing/2014/chart" uri="{C3380CC4-5D6E-409C-BE32-E72D297353CC}">
              <c16:uniqueId val="{00000008-2548-4C55-844F-117C3F19855E}"/>
            </c:ext>
          </c:extLst>
        </c:ser>
        <c:dLbls>
          <c:showLegendKey val="0"/>
          <c:showVal val="0"/>
          <c:showCatName val="0"/>
          <c:showSerName val="0"/>
          <c:showPercent val="0"/>
          <c:showBubbleSize val="0"/>
          <c:showLeaderLines val="1"/>
        </c:dLbls>
        <c:firstSliceAng val="18"/>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'[Enfield Adult and Young Adult Outcome Charts for Reporting.xlsx]MentalHealth'!$L$22</c:f>
              <c:strCache>
                <c:ptCount val="1"/>
                <c:pt idx="0">
                  <c:v>Total</c:v>
                </c:pt>
              </c:strCache>
            </c:strRef>
          </c:tx>
          <c:spPr>
            <a:solidFill>
              <a:schemeClr val="accent1"/>
            </a:solidFill>
            <a:ln>
              <a:noFill/>
            </a:ln>
            <a:effectLst/>
          </c:spPr>
          <c:invertIfNegative val="0"/>
          <c:dPt>
            <c:idx val="1"/>
            <c:invertIfNegative val="0"/>
            <c:bubble3D val="0"/>
            <c:spPr>
              <a:solidFill>
                <a:schemeClr val="accent5"/>
              </a:solidFill>
              <a:ln>
                <a:noFill/>
              </a:ln>
              <a:effectLst/>
            </c:spPr>
            <c:extLst>
              <c:ext xmlns:c16="http://schemas.microsoft.com/office/drawing/2014/chart" uri="{C3380CC4-5D6E-409C-BE32-E72D297353CC}">
                <c16:uniqueId val="{00000001-D438-4F04-A40A-54C0136BE6FA}"/>
              </c:ext>
            </c:extLst>
          </c:dPt>
          <c:dPt>
            <c:idx val="2"/>
            <c:invertIfNegative val="0"/>
            <c:bubble3D val="0"/>
            <c:spPr>
              <a:solidFill>
                <a:srgbClr val="FFFF99"/>
              </a:solidFill>
              <a:ln>
                <a:noFill/>
              </a:ln>
              <a:effectLst/>
            </c:spPr>
            <c:extLst>
              <c:ext xmlns:c16="http://schemas.microsoft.com/office/drawing/2014/chart" uri="{C3380CC4-5D6E-409C-BE32-E72D297353CC}">
                <c16:uniqueId val="{00000003-D438-4F04-A40A-54C0136BE6FA}"/>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5-D438-4F04-A40A-54C0136BE6FA}"/>
              </c:ext>
            </c:extLst>
          </c:dPt>
          <c:dPt>
            <c:idx val="5"/>
            <c:invertIfNegative val="0"/>
            <c:bubble3D val="0"/>
            <c:spPr>
              <a:solidFill>
                <a:srgbClr val="FFFF99"/>
              </a:solidFill>
              <a:ln>
                <a:noFill/>
              </a:ln>
              <a:effectLst/>
            </c:spPr>
            <c:extLst>
              <c:ext xmlns:c16="http://schemas.microsoft.com/office/drawing/2014/chart" uri="{C3380CC4-5D6E-409C-BE32-E72D297353CC}">
                <c16:uniqueId val="{00000007-D438-4F04-A40A-54C0136BE6FA}"/>
              </c:ext>
            </c:extLst>
          </c:dPt>
          <c:dPt>
            <c:idx val="7"/>
            <c:invertIfNegative val="0"/>
            <c:bubble3D val="0"/>
            <c:spPr>
              <a:solidFill>
                <a:schemeClr val="accent5"/>
              </a:solidFill>
              <a:ln>
                <a:noFill/>
              </a:ln>
              <a:effectLst/>
            </c:spPr>
            <c:extLst>
              <c:ext xmlns:c16="http://schemas.microsoft.com/office/drawing/2014/chart" uri="{C3380CC4-5D6E-409C-BE32-E72D297353CC}">
                <c16:uniqueId val="{00000009-D438-4F04-A40A-54C0136BE6FA}"/>
              </c:ext>
            </c:extLst>
          </c:dPt>
          <c:dPt>
            <c:idx val="8"/>
            <c:invertIfNegative val="0"/>
            <c:bubble3D val="0"/>
            <c:spPr>
              <a:solidFill>
                <a:srgbClr val="FFFF99"/>
              </a:solidFill>
              <a:ln>
                <a:noFill/>
              </a:ln>
              <a:effectLst/>
            </c:spPr>
            <c:extLst>
              <c:ext xmlns:c16="http://schemas.microsoft.com/office/drawing/2014/chart" uri="{C3380CC4-5D6E-409C-BE32-E72D297353CC}">
                <c16:uniqueId val="{0000000B-D438-4F04-A40A-54C0136BE6FA}"/>
              </c:ext>
            </c:extLst>
          </c:dPt>
          <c:dPt>
            <c:idx val="10"/>
            <c:invertIfNegative val="0"/>
            <c:bubble3D val="0"/>
            <c:spPr>
              <a:solidFill>
                <a:schemeClr val="accent5"/>
              </a:solidFill>
              <a:ln>
                <a:noFill/>
              </a:ln>
              <a:effectLst/>
            </c:spPr>
            <c:extLst>
              <c:ext xmlns:c16="http://schemas.microsoft.com/office/drawing/2014/chart" uri="{C3380CC4-5D6E-409C-BE32-E72D297353CC}">
                <c16:uniqueId val="{0000000D-D438-4F04-A40A-54C0136BE6FA}"/>
              </c:ext>
            </c:extLst>
          </c:dPt>
          <c:dPt>
            <c:idx val="11"/>
            <c:invertIfNegative val="0"/>
            <c:bubble3D val="0"/>
            <c:spPr>
              <a:solidFill>
                <a:srgbClr val="FFFF99"/>
              </a:solidFill>
              <a:ln>
                <a:noFill/>
              </a:ln>
              <a:effectLst/>
            </c:spPr>
            <c:extLst>
              <c:ext xmlns:c16="http://schemas.microsoft.com/office/drawing/2014/chart" uri="{C3380CC4-5D6E-409C-BE32-E72D297353CC}">
                <c16:uniqueId val="{0000000F-D438-4F04-A40A-54C0136BE6FA}"/>
              </c:ext>
            </c:extLst>
          </c:dPt>
          <c:dLbls>
            <c:dLbl>
              <c:idx val="7"/>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9-D438-4F04-A40A-54C0136BE6FA}"/>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'[Enfield Adult and Young Adult Outcome Charts for Reporting.xlsx]MentalHealth'!$J$23:$K$34</c:f>
              <c:multiLvlStrCache>
                <c:ptCount val="12"/>
                <c:lvl>
                  <c:pt idx="0">
                    <c:v>No-I did not need it</c:v>
                  </c:pt>
                  <c:pt idx="1">
                    <c:v>No- but I needed it</c:v>
                  </c:pt>
                  <c:pt idx="2">
                    <c:v>Yes</c:v>
                  </c:pt>
                  <c:pt idx="3">
                    <c:v>No-I did not need it</c:v>
                  </c:pt>
                  <c:pt idx="4">
                    <c:v>No- but I needed it</c:v>
                  </c:pt>
                  <c:pt idx="5">
                    <c:v>Yes</c:v>
                  </c:pt>
                  <c:pt idx="6">
                    <c:v>No-I did not need it</c:v>
                  </c:pt>
                  <c:pt idx="7">
                    <c:v>No- but I needed it</c:v>
                  </c:pt>
                  <c:pt idx="8">
                    <c:v>Yes</c:v>
                  </c:pt>
                  <c:pt idx="9">
                    <c:v>No-I did not need it</c:v>
                  </c:pt>
                  <c:pt idx="10">
                    <c:v>No- but I needed it</c:v>
                  </c:pt>
                  <c:pt idx="11">
                    <c:v>Yes</c:v>
                  </c:pt>
                </c:lvl>
                <c:lvl>
                  <c:pt idx="0">
                    <c:v>Alcohol or drug use from a therapist, an inpatient or outpatient treatment program or a support group?</c:v>
                  </c:pt>
                  <c:pt idx="3">
                    <c:v>Alcohol or drug use from parents/close family members, others with lived experience or a church/faith organization?</c:v>
                  </c:pt>
                  <c:pt idx="6">
                    <c:v>Mental health concerns from a therapist, an inpatient or outpatient treatment program or a support group?</c:v>
                  </c:pt>
                  <c:pt idx="9">
                    <c:v>Mental health concerns from parents/close family members, others with lived experience or a church/faith organization?</c:v>
                  </c:pt>
                </c:lvl>
              </c:multiLvlStrCache>
            </c:multiLvlStrRef>
          </c:cat>
          <c:val>
            <c:numRef>
              <c:f>'[Enfield Adult and Young Adult Outcome Charts for Reporting.xlsx]MentalHealth'!$L$23:$L$34</c:f>
              <c:numCache>
                <c:formatCode>###0.0%</c:formatCode>
                <c:ptCount val="12"/>
                <c:pt idx="0">
                  <c:v>0.91856677524429964</c:v>
                </c:pt>
                <c:pt idx="1">
                  <c:v>2.6058631921824102E-2</c:v>
                </c:pt>
                <c:pt idx="2">
                  <c:v>5.5374592833876218E-2</c:v>
                </c:pt>
                <c:pt idx="3">
                  <c:v>0.92556634304207119</c:v>
                </c:pt>
                <c:pt idx="4">
                  <c:v>3.5598705501618123E-2</c:v>
                </c:pt>
                <c:pt idx="5">
                  <c:v>3.8834951456310683E-2</c:v>
                </c:pt>
                <c:pt idx="6">
                  <c:v>0.6387096774193548</c:v>
                </c:pt>
                <c:pt idx="7">
                  <c:v>0.1064516129032258</c:v>
                </c:pt>
                <c:pt idx="8">
                  <c:v>0.25483870967741934</c:v>
                </c:pt>
                <c:pt idx="9">
                  <c:v>0.79153094462540718</c:v>
                </c:pt>
                <c:pt idx="10">
                  <c:v>6.8403908794788276E-2</c:v>
                </c:pt>
                <c:pt idx="11">
                  <c:v>0.14006514657980454</c:v>
                </c:pt>
              </c:numCache>
            </c:numRef>
          </c:val>
          <c:extLst>
            <c:ext xmlns:c16="http://schemas.microsoft.com/office/drawing/2014/chart" uri="{C3380CC4-5D6E-409C-BE32-E72D297353CC}">
              <c16:uniqueId val="{00000010-D438-4F04-A40A-54C0136BE6FA}"/>
            </c:ext>
          </c:extLst>
        </c:ser>
        <c:dLbls>
          <c:showLegendKey val="0"/>
          <c:showVal val="0"/>
          <c:showCatName val="0"/>
          <c:showSerName val="0"/>
          <c:showPercent val="0"/>
          <c:showBubbleSize val="0"/>
        </c:dLbls>
        <c:gapWidth val="160"/>
        <c:overlap val="-27"/>
        <c:axId val="306664176"/>
        <c:axId val="342741120"/>
      </c:barChart>
      <c:catAx>
        <c:axId val="306664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342741120"/>
        <c:crosses val="autoZero"/>
        <c:auto val="1"/>
        <c:lblAlgn val="ctr"/>
        <c:lblOffset val="100"/>
        <c:noMultiLvlLbl val="0"/>
      </c:catAx>
      <c:valAx>
        <c:axId val="3427411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3066641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Garamond" panose="02020404030301010803" pitchFamily="18" charset="0"/>
        </a:defRPr>
      </a:pPr>
      <a:endParaRPr lang="en-US"/>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Adult Community</c:v>
                </c:pt>
              </c:strCache>
            </c:strRef>
          </c:tx>
          <c:spPr>
            <a:solidFill>
              <a:schemeClr val="bg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Have you taken a medication prescribed to you to help with mental health? (e.g., anxiety, ADHD, depression)</c:v>
                </c:pt>
                <c:pt idx="1">
                  <c:v>Have you taken a medication prescribed for someone else to help with your mental health? (e.g., anxiety, ADHD, depression)</c:v>
                </c:pt>
              </c:strCache>
            </c:strRef>
          </c:cat>
          <c:val>
            <c:numRef>
              <c:f>Sheet1!$B$2:$B$3</c:f>
              <c:numCache>
                <c:formatCode>###0.0%</c:formatCode>
                <c:ptCount val="2"/>
                <c:pt idx="0">
                  <c:v>0.35873015873015873</c:v>
                </c:pt>
                <c:pt idx="1">
                  <c:v>5.0793650793650794E-2</c:v>
                </c:pt>
              </c:numCache>
            </c:numRef>
          </c:val>
          <c:extLst>
            <c:ext xmlns:c16="http://schemas.microsoft.com/office/drawing/2014/chart" uri="{C3380CC4-5D6E-409C-BE32-E72D297353CC}">
              <c16:uniqueId val="{00000000-0BD9-40BB-B4C5-38CC319F1BA7}"/>
            </c:ext>
          </c:extLst>
        </c:ser>
        <c:ser>
          <c:idx val="1"/>
          <c:order val="1"/>
          <c:tx>
            <c:strRef>
              <c:f>Sheet1!$C$1</c:f>
              <c:strCache>
                <c:ptCount val="1"/>
                <c:pt idx="0">
                  <c:v>Young Adults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Have you taken a medication prescribed to you to help with mental health? (e.g., anxiety, ADHD, depression)</c:v>
                </c:pt>
                <c:pt idx="1">
                  <c:v>Have you taken a medication prescribed for someone else to help with your mental health? (e.g., anxiety, ADHD, depression)</c:v>
                </c:pt>
              </c:strCache>
            </c:strRef>
          </c:cat>
          <c:val>
            <c:numRef>
              <c:f>Sheet1!$C$2:$C$3</c:f>
              <c:numCache>
                <c:formatCode>###0.0%</c:formatCode>
                <c:ptCount val="2"/>
                <c:pt idx="0">
                  <c:v>0.33783783783783783</c:v>
                </c:pt>
                <c:pt idx="1">
                  <c:v>0.1081081081081081</c:v>
                </c:pt>
              </c:numCache>
            </c:numRef>
          </c:val>
          <c:extLst>
            <c:ext xmlns:c16="http://schemas.microsoft.com/office/drawing/2014/chart" uri="{C3380CC4-5D6E-409C-BE32-E72D297353CC}">
              <c16:uniqueId val="{00000001-0BD9-40BB-B4C5-38CC319F1BA7}"/>
            </c:ext>
          </c:extLst>
        </c:ser>
        <c:dLbls>
          <c:showLegendKey val="0"/>
          <c:showVal val="0"/>
          <c:showCatName val="0"/>
          <c:showSerName val="0"/>
          <c:showPercent val="0"/>
          <c:showBubbleSize val="0"/>
        </c:dLbls>
        <c:gapWidth val="219"/>
        <c:overlap val="-27"/>
        <c:axId val="1412709663"/>
        <c:axId val="1412710143"/>
      </c:barChart>
      <c:catAx>
        <c:axId val="14127096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Garamond" panose="02020404030301010803" pitchFamily="18" charset="0"/>
                <a:ea typeface="+mn-ea"/>
                <a:cs typeface="+mn-cs"/>
              </a:defRPr>
            </a:pPr>
            <a:endParaRPr lang="en-US"/>
          </a:p>
        </c:txPr>
        <c:crossAx val="1412710143"/>
        <c:crosses val="autoZero"/>
        <c:auto val="1"/>
        <c:lblAlgn val="ctr"/>
        <c:lblOffset val="100"/>
        <c:noMultiLvlLbl val="0"/>
      </c:catAx>
      <c:valAx>
        <c:axId val="141271014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1412709663"/>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Garamond" panose="02020404030301010803" pitchFamily="18"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Garamond" panose="02020404030301010803" pitchFamily="18"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'Youth_Lifestyles Emotional'!$AB$25</c:f>
              <c:strCache>
                <c:ptCount val="1"/>
                <c:pt idx="0">
                  <c:v>Medium</c:v>
                </c:pt>
              </c:strCache>
            </c:strRef>
          </c:tx>
          <c:spPr>
            <a:solidFill>
              <a:srgbClr val="7030A0"/>
            </a:solidFill>
            <a:ln>
              <a:noFill/>
            </a:ln>
            <a:effectLst/>
          </c:spPr>
          <c:invertIfNegative val="0"/>
          <c:cat>
            <c:multiLvlStrRef>
              <c:f>'Youth_Lifestyles Emotional'!$Z$26:$AA$39</c:f>
              <c:multiLvlStrCache>
                <c:ptCount val="14"/>
                <c:lvl>
                  <c:pt idx="0">
                    <c:v>G 6-8</c:v>
                  </c:pt>
                  <c:pt idx="1">
                    <c:v>G 9-12</c:v>
                  </c:pt>
                  <c:pt idx="2">
                    <c:v>G 6-8</c:v>
                  </c:pt>
                  <c:pt idx="3">
                    <c:v>G 9-12</c:v>
                  </c:pt>
                  <c:pt idx="4">
                    <c:v>G 6-8</c:v>
                  </c:pt>
                  <c:pt idx="5">
                    <c:v>G 9-12</c:v>
                  </c:pt>
                  <c:pt idx="6">
                    <c:v>G 6-8</c:v>
                  </c:pt>
                  <c:pt idx="7">
                    <c:v>G 9-12</c:v>
                  </c:pt>
                  <c:pt idx="8">
                    <c:v>G 6-8</c:v>
                  </c:pt>
                  <c:pt idx="9">
                    <c:v>G 9-12</c:v>
                  </c:pt>
                  <c:pt idx="10">
                    <c:v>G 6-8</c:v>
                  </c:pt>
                  <c:pt idx="11">
                    <c:v>G 9-12</c:v>
                  </c:pt>
                  <c:pt idx="12">
                    <c:v>G 6-8</c:v>
                  </c:pt>
                  <c:pt idx="13">
                    <c:v>G 9-12</c:v>
                  </c:pt>
                </c:lvl>
                <c:lvl>
                  <c:pt idx="0">
                    <c:v>Home/family life</c:v>
                  </c:pt>
                  <c:pt idx="2">
                    <c:v>Financial Security</c:v>
                  </c:pt>
                  <c:pt idx="4">
                    <c:v>Academics</c:v>
                  </c:pt>
                  <c:pt idx="6">
                    <c:v>Post High School Plans</c:v>
                  </c:pt>
                  <c:pt idx="8">
                    <c:v>Schedule</c:v>
                  </c:pt>
                  <c:pt idx="10">
                    <c:v>Peers</c:v>
                  </c:pt>
                  <c:pt idx="12">
                    <c:v>Social media</c:v>
                  </c:pt>
                </c:lvl>
              </c:multiLvlStrCache>
            </c:multiLvlStrRef>
          </c:cat>
          <c:val>
            <c:numRef>
              <c:f>'Youth_Lifestyles Emotional'!$AB$26:$AB$39</c:f>
              <c:numCache>
                <c:formatCode>0.0%</c:formatCode>
                <c:ptCount val="14"/>
                <c:pt idx="0">
                  <c:v>0.23162583518930957</c:v>
                </c:pt>
                <c:pt idx="1">
                  <c:v>0.23875432525951557</c:v>
                </c:pt>
                <c:pt idx="2">
                  <c:v>0.14457831325301204</c:v>
                </c:pt>
                <c:pt idx="3">
                  <c:v>0.143101970865467</c:v>
                </c:pt>
                <c:pt idx="4">
                  <c:v>0.35434782608695647</c:v>
                </c:pt>
                <c:pt idx="5">
                  <c:v>0.33959044368600677</c:v>
                </c:pt>
                <c:pt idx="6">
                  <c:v>0.18260869565217391</c:v>
                </c:pt>
                <c:pt idx="7">
                  <c:v>0.27272727272727271</c:v>
                </c:pt>
                <c:pt idx="8">
                  <c:v>0.21467688937568455</c:v>
                </c:pt>
                <c:pt idx="9">
                  <c:v>0.241852487135506</c:v>
                </c:pt>
                <c:pt idx="10">
                  <c:v>0.20065430752453653</c:v>
                </c:pt>
                <c:pt idx="11">
                  <c:v>0.20836891545687447</c:v>
                </c:pt>
                <c:pt idx="12">
                  <c:v>0.10772578890097932</c:v>
                </c:pt>
                <c:pt idx="13">
                  <c:v>0.120926243567753</c:v>
                </c:pt>
              </c:numCache>
            </c:numRef>
          </c:val>
          <c:extLst>
            <c:ext xmlns:c16="http://schemas.microsoft.com/office/drawing/2014/chart" uri="{C3380CC4-5D6E-409C-BE32-E72D297353CC}">
              <c16:uniqueId val="{00000000-2C1D-4606-99CA-776D08BFE5D5}"/>
            </c:ext>
          </c:extLst>
        </c:ser>
        <c:ser>
          <c:idx val="1"/>
          <c:order val="1"/>
          <c:tx>
            <c:strRef>
              <c:f>'Youth_Lifestyles Emotional'!$AC$25</c:f>
              <c:strCache>
                <c:ptCount val="1"/>
                <c:pt idx="0">
                  <c:v>High</c:v>
                </c:pt>
              </c:strCache>
            </c:strRef>
          </c:tx>
          <c:spPr>
            <a:solidFill>
              <a:schemeClr val="accent5"/>
            </a:solidFill>
            <a:ln>
              <a:noFill/>
            </a:ln>
            <a:effectLst/>
          </c:spPr>
          <c:invertIfNegative val="0"/>
          <c:cat>
            <c:multiLvlStrRef>
              <c:f>'Youth_Lifestyles Emotional'!$Z$26:$AA$39</c:f>
              <c:multiLvlStrCache>
                <c:ptCount val="14"/>
                <c:lvl>
                  <c:pt idx="0">
                    <c:v>G 6-8</c:v>
                  </c:pt>
                  <c:pt idx="1">
                    <c:v>G 9-12</c:v>
                  </c:pt>
                  <c:pt idx="2">
                    <c:v>G 6-8</c:v>
                  </c:pt>
                  <c:pt idx="3">
                    <c:v>G 9-12</c:v>
                  </c:pt>
                  <c:pt idx="4">
                    <c:v>G 6-8</c:v>
                  </c:pt>
                  <c:pt idx="5">
                    <c:v>G 9-12</c:v>
                  </c:pt>
                  <c:pt idx="6">
                    <c:v>G 6-8</c:v>
                  </c:pt>
                  <c:pt idx="7">
                    <c:v>G 9-12</c:v>
                  </c:pt>
                  <c:pt idx="8">
                    <c:v>G 6-8</c:v>
                  </c:pt>
                  <c:pt idx="9">
                    <c:v>G 9-12</c:v>
                  </c:pt>
                  <c:pt idx="10">
                    <c:v>G 6-8</c:v>
                  </c:pt>
                  <c:pt idx="11">
                    <c:v>G 9-12</c:v>
                  </c:pt>
                  <c:pt idx="12">
                    <c:v>G 6-8</c:v>
                  </c:pt>
                  <c:pt idx="13">
                    <c:v>G 9-12</c:v>
                  </c:pt>
                </c:lvl>
                <c:lvl>
                  <c:pt idx="0">
                    <c:v>Home/family life</c:v>
                  </c:pt>
                  <c:pt idx="2">
                    <c:v>Financial Security</c:v>
                  </c:pt>
                  <c:pt idx="4">
                    <c:v>Academics</c:v>
                  </c:pt>
                  <c:pt idx="6">
                    <c:v>Post High School Plans</c:v>
                  </c:pt>
                  <c:pt idx="8">
                    <c:v>Schedule</c:v>
                  </c:pt>
                  <c:pt idx="10">
                    <c:v>Peers</c:v>
                  </c:pt>
                  <c:pt idx="12">
                    <c:v>Social media</c:v>
                  </c:pt>
                </c:lvl>
              </c:multiLvlStrCache>
            </c:multiLvlStrRef>
          </c:cat>
          <c:val>
            <c:numRef>
              <c:f>'Youth_Lifestyles Emotional'!$AC$26:$AC$39</c:f>
              <c:numCache>
                <c:formatCode>0.0%</c:formatCode>
                <c:ptCount val="14"/>
                <c:pt idx="0">
                  <c:v>8.6859688195991089E-2</c:v>
                </c:pt>
                <c:pt idx="1">
                  <c:v>0.11678200692041524</c:v>
                </c:pt>
                <c:pt idx="2">
                  <c:v>7.8860898138006577E-2</c:v>
                </c:pt>
                <c:pt idx="3">
                  <c:v>8.4832904884318772E-2</c:v>
                </c:pt>
                <c:pt idx="4">
                  <c:v>0.29565217391304349</c:v>
                </c:pt>
                <c:pt idx="5">
                  <c:v>0.37457337883959041</c:v>
                </c:pt>
                <c:pt idx="6">
                  <c:v>0.14347826086956522</c:v>
                </c:pt>
                <c:pt idx="7">
                  <c:v>0.30531732418524871</c:v>
                </c:pt>
                <c:pt idx="8">
                  <c:v>9.9671412924424968E-2</c:v>
                </c:pt>
                <c:pt idx="9">
                  <c:v>0.16895368782161235</c:v>
                </c:pt>
                <c:pt idx="10">
                  <c:v>0.18974918211559433</c:v>
                </c:pt>
                <c:pt idx="11">
                  <c:v>0.16908625106746369</c:v>
                </c:pt>
                <c:pt idx="12">
                  <c:v>6.6376496191512521E-2</c:v>
                </c:pt>
                <c:pt idx="13">
                  <c:v>6.0034305317324191E-2</c:v>
                </c:pt>
              </c:numCache>
            </c:numRef>
          </c:val>
          <c:extLst>
            <c:ext xmlns:c16="http://schemas.microsoft.com/office/drawing/2014/chart" uri="{C3380CC4-5D6E-409C-BE32-E72D297353CC}">
              <c16:uniqueId val="{00000001-2C1D-4606-99CA-776D08BFE5D5}"/>
            </c:ext>
          </c:extLst>
        </c:ser>
        <c:dLbls>
          <c:showLegendKey val="0"/>
          <c:showVal val="0"/>
          <c:showCatName val="0"/>
          <c:showSerName val="0"/>
          <c:showPercent val="0"/>
          <c:showBubbleSize val="0"/>
        </c:dLbls>
        <c:gapWidth val="150"/>
        <c:overlap val="100"/>
        <c:axId val="968538783"/>
        <c:axId val="968524223"/>
      </c:barChart>
      <c:catAx>
        <c:axId val="9685387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crossAx val="968524223"/>
        <c:crosses val="autoZero"/>
        <c:auto val="1"/>
        <c:lblAlgn val="ctr"/>
        <c:lblOffset val="100"/>
        <c:noMultiLvlLbl val="0"/>
      </c:catAx>
      <c:valAx>
        <c:axId val="96852422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crossAx val="968538783"/>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600" b="0" i="0" u="none" strike="noStrike" kern="1200" baseline="0">
                <a:solidFill>
                  <a:sysClr val="windowText" lastClr="000000"/>
                </a:solidFill>
                <a:latin typeface="Garamond" panose="02020404030301010803" pitchFamily="18" charset="0"/>
                <a:ea typeface="+mn-ea"/>
                <a:cs typeface="+mn-cs"/>
              </a:defRPr>
            </a:pPr>
            <a:endParaRPr lang="en-US"/>
          </a:p>
        </c:txPr>
      </c:dTable>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800">
          <a:solidFill>
            <a:sysClr val="windowText" lastClr="000000"/>
          </a:solidFill>
          <a:latin typeface="Garamond" panose="02020404030301010803" pitchFamily="18" charset="0"/>
        </a:defRPr>
      </a:pPr>
      <a:endParaRPr lang="en-US"/>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solidFill>
                <a:latin typeface="Garamond" panose="02020404030301010803" pitchFamily="18" charset="0"/>
                <a:ea typeface="+mn-ea"/>
                <a:cs typeface="+mn-cs"/>
              </a:defRPr>
            </a:pPr>
            <a:r>
              <a:rPr lang="en-US"/>
              <a:t>Level of Agreement with the Following:</a:t>
            </a: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solidFill>
              <a:latin typeface="Garamond" panose="02020404030301010803" pitchFamily="18" charset="0"/>
              <a:ea typeface="+mn-ea"/>
              <a:cs typeface="+mn-cs"/>
            </a:defRPr>
          </a:pPr>
          <a:endParaRPr lang="en-US"/>
        </a:p>
      </c:txPr>
    </c:title>
    <c:autoTitleDeleted val="0"/>
    <c:plotArea>
      <c:layout/>
      <c:barChart>
        <c:barDir val="col"/>
        <c:grouping val="clustered"/>
        <c:varyColors val="0"/>
        <c:ser>
          <c:idx val="0"/>
          <c:order val="0"/>
          <c:tx>
            <c:strRef>
              <c:f>'[Enfield Adult and Young Adult Outcome Charts for Reporting.xlsx]MentalHealth'!$L$44</c:f>
              <c:strCache>
                <c:ptCount val="1"/>
                <c:pt idx="0">
                  <c:v>Total Sample</c:v>
                </c:pt>
              </c:strCache>
            </c:strRef>
          </c:tx>
          <c:spPr>
            <a:solidFill>
              <a:schemeClr val="bg1">
                <a:lumMod val="85000"/>
              </a:schemeClr>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'[Enfield Adult and Young Adult Outcome Charts for Reporting.xlsx]MentalHealth'!$J$45:$K$54</c:f>
              <c:multiLvlStrCache>
                <c:ptCount val="10"/>
                <c:lvl>
                  <c:pt idx="0">
                    <c:v>Strongly Disagree</c:v>
                  </c:pt>
                  <c:pt idx="1">
                    <c:v>Disagree</c:v>
                  </c:pt>
                  <c:pt idx="2">
                    <c:v>Neither Agree nor Disagree</c:v>
                  </c:pt>
                  <c:pt idx="3">
                    <c:v>Agree</c:v>
                  </c:pt>
                  <c:pt idx="4">
                    <c:v>Strongly Agree</c:v>
                  </c:pt>
                  <c:pt idx="5">
                    <c:v>Strongly Disagree</c:v>
                  </c:pt>
                  <c:pt idx="6">
                    <c:v>Disagree</c:v>
                  </c:pt>
                  <c:pt idx="7">
                    <c:v>Neither Agree nor Disagree</c:v>
                  </c:pt>
                  <c:pt idx="8">
                    <c:v>Agree</c:v>
                  </c:pt>
                  <c:pt idx="9">
                    <c:v>Strongly Agree</c:v>
                  </c:pt>
                </c:lvl>
                <c:lvl>
                  <c:pt idx="0">
                    <c:v>"I feel connected with my community"</c:v>
                  </c:pt>
                  <c:pt idx="5">
                    <c:v>"I feel lonely or isolated"</c:v>
                  </c:pt>
                </c:lvl>
              </c:multiLvlStrCache>
            </c:multiLvlStrRef>
          </c:cat>
          <c:val>
            <c:numRef>
              <c:f>'[Enfield Adult and Young Adult Outcome Charts for Reporting.xlsx]MentalHealth'!$L$45:$L$54</c:f>
              <c:numCache>
                <c:formatCode>###0.0%</c:formatCode>
                <c:ptCount val="10"/>
                <c:pt idx="0">
                  <c:v>0.11267605633802816</c:v>
                </c:pt>
                <c:pt idx="1">
                  <c:v>0.16901408450704225</c:v>
                </c:pt>
                <c:pt idx="2">
                  <c:v>0.29577464788732394</c:v>
                </c:pt>
                <c:pt idx="3">
                  <c:v>0.3380281690140845</c:v>
                </c:pt>
                <c:pt idx="4">
                  <c:v>8.4507042253521125E-2</c:v>
                </c:pt>
                <c:pt idx="5">
                  <c:v>0.32624113475177302</c:v>
                </c:pt>
                <c:pt idx="6">
                  <c:v>0.24822695035460993</c:v>
                </c:pt>
                <c:pt idx="7">
                  <c:v>0.21631205673758866</c:v>
                </c:pt>
                <c:pt idx="8">
                  <c:v>0.16312056737588651</c:v>
                </c:pt>
                <c:pt idx="9">
                  <c:v>4.6099290780141848E-2</c:v>
                </c:pt>
              </c:numCache>
            </c:numRef>
          </c:val>
          <c:extLst>
            <c:ext xmlns:c16="http://schemas.microsoft.com/office/drawing/2014/chart" uri="{C3380CC4-5D6E-409C-BE32-E72D297353CC}">
              <c16:uniqueId val="{00000000-64A5-4F0A-8BD4-54510BA13CC1}"/>
            </c:ext>
          </c:extLst>
        </c:ser>
        <c:ser>
          <c:idx val="1"/>
          <c:order val="1"/>
          <c:tx>
            <c:strRef>
              <c:f>'[Enfield Adult and Young Adult Outcome Charts for Reporting.xlsx]MentalHealth'!$M$44</c:f>
              <c:strCache>
                <c:ptCount val="1"/>
                <c:pt idx="0">
                  <c:v>Young Adults</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'[Enfield Adult and Young Adult Outcome Charts for Reporting.xlsx]MentalHealth'!$J$45:$K$54</c:f>
              <c:multiLvlStrCache>
                <c:ptCount val="10"/>
                <c:lvl>
                  <c:pt idx="0">
                    <c:v>Strongly Disagree</c:v>
                  </c:pt>
                  <c:pt idx="1">
                    <c:v>Disagree</c:v>
                  </c:pt>
                  <c:pt idx="2">
                    <c:v>Neither Agree nor Disagree</c:v>
                  </c:pt>
                  <c:pt idx="3">
                    <c:v>Agree</c:v>
                  </c:pt>
                  <c:pt idx="4">
                    <c:v>Strongly Agree</c:v>
                  </c:pt>
                  <c:pt idx="5">
                    <c:v>Strongly Disagree</c:v>
                  </c:pt>
                  <c:pt idx="6">
                    <c:v>Disagree</c:v>
                  </c:pt>
                  <c:pt idx="7">
                    <c:v>Neither Agree nor Disagree</c:v>
                  </c:pt>
                  <c:pt idx="8">
                    <c:v>Agree</c:v>
                  </c:pt>
                  <c:pt idx="9">
                    <c:v>Strongly Agree</c:v>
                  </c:pt>
                </c:lvl>
                <c:lvl>
                  <c:pt idx="0">
                    <c:v>"I feel connected with my community"</c:v>
                  </c:pt>
                  <c:pt idx="5">
                    <c:v>"I feel lonely or isolated"</c:v>
                  </c:pt>
                </c:lvl>
              </c:multiLvlStrCache>
            </c:multiLvlStrRef>
          </c:cat>
          <c:val>
            <c:numRef>
              <c:f>'[Enfield Adult and Young Adult Outcome Charts for Reporting.xlsx]MentalHealth'!$M$45:$M$54</c:f>
              <c:numCache>
                <c:formatCode>###0.0%</c:formatCode>
                <c:ptCount val="10"/>
                <c:pt idx="0">
                  <c:v>0.21428571428571427</c:v>
                </c:pt>
                <c:pt idx="1">
                  <c:v>0.23214285714285715</c:v>
                </c:pt>
                <c:pt idx="2">
                  <c:v>0.23214285714285715</c:v>
                </c:pt>
                <c:pt idx="3">
                  <c:v>0.28571428571428575</c:v>
                </c:pt>
                <c:pt idx="4">
                  <c:v>3.5714285714285719E-2</c:v>
                </c:pt>
                <c:pt idx="5">
                  <c:v>0.20370370370370369</c:v>
                </c:pt>
                <c:pt idx="6">
                  <c:v>0.16666666666666669</c:v>
                </c:pt>
                <c:pt idx="7">
                  <c:v>0.24074074074074073</c:v>
                </c:pt>
                <c:pt idx="8">
                  <c:v>0.2592592592592593</c:v>
                </c:pt>
                <c:pt idx="9">
                  <c:v>0.12962962962962965</c:v>
                </c:pt>
              </c:numCache>
            </c:numRef>
          </c:val>
          <c:extLst>
            <c:ext xmlns:c16="http://schemas.microsoft.com/office/drawing/2014/chart" uri="{C3380CC4-5D6E-409C-BE32-E72D297353CC}">
              <c16:uniqueId val="{00000001-64A5-4F0A-8BD4-54510BA13CC1}"/>
            </c:ext>
          </c:extLst>
        </c:ser>
        <c:dLbls>
          <c:showLegendKey val="0"/>
          <c:showVal val="0"/>
          <c:showCatName val="0"/>
          <c:showSerName val="0"/>
          <c:showPercent val="0"/>
          <c:showBubbleSize val="0"/>
        </c:dLbls>
        <c:gapWidth val="219"/>
        <c:overlap val="18"/>
        <c:axId val="1504039359"/>
        <c:axId val="1504040319"/>
      </c:barChart>
      <c:catAx>
        <c:axId val="15040393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1504040319"/>
        <c:crosses val="autoZero"/>
        <c:auto val="1"/>
        <c:lblAlgn val="ctr"/>
        <c:lblOffset val="100"/>
        <c:noMultiLvlLbl val="0"/>
      </c:catAx>
      <c:valAx>
        <c:axId val="150404031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1504039359"/>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solidFill>
            <a:schemeClr val="tx1"/>
          </a:solidFill>
          <a:latin typeface="Garamond" panose="02020404030301010803" pitchFamily="18" charset="0"/>
        </a:defRPr>
      </a:pPr>
      <a:endParaRPr lang="en-US"/>
    </a:p>
  </c:txPr>
  <c:externalData r:id="rId3">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solidFill>
                <a:latin typeface="Garamond" panose="02020404030301010803" pitchFamily="18" charset="0"/>
                <a:ea typeface="+mn-ea"/>
                <a:cs typeface="+mn-cs"/>
              </a:defRPr>
            </a:pPr>
            <a:r>
              <a:rPr lang="en-US"/>
              <a:t>Adult Community</a:t>
            </a:r>
            <a:r>
              <a:rPr lang="en-US" baseline="0"/>
              <a:t> </a:t>
            </a:r>
            <a:r>
              <a:rPr lang="en-US"/>
              <a:t>Past Year Attendance at the Following:</a:t>
            </a:r>
          </a:p>
        </c:rich>
      </c:tx>
      <c:overlay val="0"/>
      <c:spPr>
        <a:noFill/>
        <a:ln>
          <a:noFill/>
        </a:ln>
        <a:effectLst/>
      </c:spPr>
      <c:txPr>
        <a:bodyPr rot="0" spcFirstLastPara="1" vertOverflow="ellipsis" vert="horz" wrap="square" anchor="ctr" anchorCtr="1"/>
        <a:lstStyle/>
        <a:p>
          <a:pPr>
            <a:defRPr sz="2160" b="0" i="0" u="none" strike="noStrike" kern="1200" spc="0" baseline="0">
              <a:solidFill>
                <a:schemeClr val="tx1"/>
              </a:solidFill>
              <a:latin typeface="Garamond" panose="02020404030301010803" pitchFamily="18" charset="0"/>
              <a:ea typeface="+mn-ea"/>
              <a:cs typeface="+mn-cs"/>
            </a:defRPr>
          </a:pPr>
          <a:endParaRPr lang="en-US"/>
        </a:p>
      </c:txPr>
    </c:title>
    <c:autoTitleDeleted val="0"/>
    <c:plotArea>
      <c:layout/>
      <c:barChart>
        <c:barDir val="col"/>
        <c:grouping val="clustered"/>
        <c:varyColors val="0"/>
        <c:ser>
          <c:idx val="0"/>
          <c:order val="0"/>
          <c:tx>
            <c:strRef>
              <c:f>'[Enfield Adult and Young Adult Outcome Charts for Reporting.xlsx]MentalHealth'!$L$61</c:f>
              <c:strCache>
                <c:ptCount val="1"/>
                <c:pt idx="0">
                  <c:v>Total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'[Enfield Adult and Young Adult Outcome Charts for Reporting.xlsx]MentalHealth'!$J$62:$K$81</c:f>
              <c:multiLvlStrCache>
                <c:ptCount val="20"/>
                <c:lvl>
                  <c:pt idx="0">
                    <c:v>None</c:v>
                  </c:pt>
                  <c:pt idx="1">
                    <c:v>&lt;5</c:v>
                  </c:pt>
                  <c:pt idx="2">
                    <c:v>5-10</c:v>
                  </c:pt>
                  <c:pt idx="3">
                    <c:v>11-15</c:v>
                  </c:pt>
                  <c:pt idx="4">
                    <c:v>16+</c:v>
                  </c:pt>
                  <c:pt idx="5">
                    <c:v>None</c:v>
                  </c:pt>
                  <c:pt idx="6">
                    <c:v>&lt;5</c:v>
                  </c:pt>
                  <c:pt idx="7">
                    <c:v>5-10</c:v>
                  </c:pt>
                  <c:pt idx="8">
                    <c:v>11-15</c:v>
                  </c:pt>
                  <c:pt idx="9">
                    <c:v>16+</c:v>
                  </c:pt>
                  <c:pt idx="10">
                    <c:v>None</c:v>
                  </c:pt>
                  <c:pt idx="11">
                    <c:v>&lt;5</c:v>
                  </c:pt>
                  <c:pt idx="12">
                    <c:v>5-10</c:v>
                  </c:pt>
                  <c:pt idx="13">
                    <c:v>11-15</c:v>
                  </c:pt>
                  <c:pt idx="14">
                    <c:v>16+</c:v>
                  </c:pt>
                  <c:pt idx="15">
                    <c:v>None</c:v>
                  </c:pt>
                  <c:pt idx="16">
                    <c:v>&lt;5</c:v>
                  </c:pt>
                  <c:pt idx="17">
                    <c:v>5-10</c:v>
                  </c:pt>
                  <c:pt idx="18">
                    <c:v>11-15</c:v>
                  </c:pt>
                  <c:pt idx="19">
                    <c:v>16+</c:v>
                  </c:pt>
                </c:lvl>
                <c:lvl>
                  <c:pt idx="0">
                    <c:v>Social gatherings-IN ENFIELD</c:v>
                  </c:pt>
                  <c:pt idx="5">
                    <c:v>Social gatherings-outside of Enfield</c:v>
                  </c:pt>
                  <c:pt idx="10">
                    <c:v>Community events-IN ENFIELD</c:v>
                  </c:pt>
                  <c:pt idx="15">
                    <c:v>Community events-outside of Enfield</c:v>
                  </c:pt>
                </c:lvl>
              </c:multiLvlStrCache>
            </c:multiLvlStrRef>
          </c:cat>
          <c:val>
            <c:numRef>
              <c:f>'[Enfield Adult and Young Adult Outcome Charts for Reporting.xlsx]MentalHealth'!$L$62:$L$81</c:f>
              <c:numCache>
                <c:formatCode>###0.0%</c:formatCode>
                <c:ptCount val="20"/>
                <c:pt idx="0">
                  <c:v>0.25087108013937282</c:v>
                </c:pt>
                <c:pt idx="1">
                  <c:v>0.31707317073170732</c:v>
                </c:pt>
                <c:pt idx="2">
                  <c:v>0.22996515679442509</c:v>
                </c:pt>
                <c:pt idx="3">
                  <c:v>7.6655052264808357E-2</c:v>
                </c:pt>
                <c:pt idx="4">
                  <c:v>0.12543554006968641</c:v>
                </c:pt>
                <c:pt idx="5">
                  <c:v>0.13389121338912133</c:v>
                </c:pt>
                <c:pt idx="6">
                  <c:v>0.35564853556485354</c:v>
                </c:pt>
                <c:pt idx="7">
                  <c:v>0.30125523012552302</c:v>
                </c:pt>
                <c:pt idx="8">
                  <c:v>8.3682008368200833E-2</c:v>
                </c:pt>
                <c:pt idx="9">
                  <c:v>0.12552301255230125</c:v>
                </c:pt>
                <c:pt idx="10">
                  <c:v>0.33216783216783219</c:v>
                </c:pt>
                <c:pt idx="11">
                  <c:v>0.38111888111888115</c:v>
                </c:pt>
                <c:pt idx="12">
                  <c:v>0.16783216783216784</c:v>
                </c:pt>
                <c:pt idx="13">
                  <c:v>4.8951048951048952E-2</c:v>
                </c:pt>
                <c:pt idx="14">
                  <c:v>6.9930069930069935E-2</c:v>
                </c:pt>
                <c:pt idx="15">
                  <c:v>0.23430962343096234</c:v>
                </c:pt>
                <c:pt idx="16">
                  <c:v>0.43514644351464432</c:v>
                </c:pt>
                <c:pt idx="17">
                  <c:v>0.23430962343096234</c:v>
                </c:pt>
                <c:pt idx="18">
                  <c:v>3.7656903765690378E-2</c:v>
                </c:pt>
                <c:pt idx="19">
                  <c:v>5.8577405857740586E-2</c:v>
                </c:pt>
              </c:numCache>
            </c:numRef>
          </c:val>
          <c:extLst>
            <c:ext xmlns:c16="http://schemas.microsoft.com/office/drawing/2014/chart" uri="{C3380CC4-5D6E-409C-BE32-E72D297353CC}">
              <c16:uniqueId val="{00000000-8236-4CDC-9EC8-FAB57C7B6D3A}"/>
            </c:ext>
          </c:extLst>
        </c:ser>
        <c:dLbls>
          <c:showLegendKey val="0"/>
          <c:showVal val="0"/>
          <c:showCatName val="0"/>
          <c:showSerName val="0"/>
          <c:showPercent val="0"/>
          <c:showBubbleSize val="0"/>
        </c:dLbls>
        <c:gapWidth val="219"/>
        <c:overlap val="-27"/>
        <c:axId val="1795606527"/>
        <c:axId val="1795605087"/>
      </c:barChart>
      <c:catAx>
        <c:axId val="17956065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Garamond" panose="02020404030301010803" pitchFamily="18" charset="0"/>
                <a:ea typeface="+mn-ea"/>
                <a:cs typeface="+mn-cs"/>
              </a:defRPr>
            </a:pPr>
            <a:endParaRPr lang="en-US"/>
          </a:p>
        </c:txPr>
        <c:crossAx val="1795605087"/>
        <c:crosses val="autoZero"/>
        <c:auto val="1"/>
        <c:lblAlgn val="ctr"/>
        <c:lblOffset val="100"/>
        <c:noMultiLvlLbl val="0"/>
      </c:catAx>
      <c:valAx>
        <c:axId val="179560508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Garamond" panose="02020404030301010803" pitchFamily="18" charset="0"/>
                <a:ea typeface="+mn-ea"/>
                <a:cs typeface="+mn-cs"/>
              </a:defRPr>
            </a:pPr>
            <a:endParaRPr lang="en-US"/>
          </a:p>
        </c:txPr>
        <c:crossAx val="179560652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solidFill>
            <a:schemeClr val="tx1"/>
          </a:solidFill>
          <a:latin typeface="Garamond" panose="02020404030301010803" pitchFamily="18" charset="0"/>
        </a:defRPr>
      </a:pPr>
      <a:endParaRPr lang="en-US"/>
    </a:p>
  </c:txPr>
  <c:externalData r:id="rId3">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2160" b="0" i="0" u="none" strike="noStrike" kern="1200" spc="0" baseline="0">
                <a:solidFill>
                  <a:schemeClr val="tx1"/>
                </a:solidFill>
                <a:latin typeface="Garamond" panose="02020404030301010803" pitchFamily="18" charset="0"/>
                <a:ea typeface="+mn-ea"/>
                <a:cs typeface="+mn-cs"/>
              </a:defRPr>
            </a:pPr>
            <a:r>
              <a:rPr lang="en-US"/>
              <a:t>Young Adults Past Year Attendance at the Following:</a:t>
            </a:r>
          </a:p>
        </c:rich>
      </c:tx>
      <c:overlay val="0"/>
      <c:spPr>
        <a:noFill/>
        <a:ln>
          <a:noFill/>
        </a:ln>
        <a:effectLst/>
      </c:spPr>
      <c:txPr>
        <a:bodyPr rot="0" spcFirstLastPara="1" vertOverflow="ellipsis" vert="horz" wrap="square" anchor="ctr" anchorCtr="1"/>
        <a:lstStyle/>
        <a:p>
          <a:pPr algn="ctr" rtl="0">
            <a:defRPr sz="2160" b="0" i="0" u="none" strike="noStrike" kern="1200" spc="0" baseline="0">
              <a:solidFill>
                <a:schemeClr val="tx1"/>
              </a:solidFill>
              <a:latin typeface="Garamond" panose="02020404030301010803" pitchFamily="18" charset="0"/>
              <a:ea typeface="+mn-ea"/>
              <a:cs typeface="+mn-cs"/>
            </a:defRPr>
          </a:pPr>
          <a:endParaRPr lang="en-US"/>
        </a:p>
      </c:txPr>
    </c:title>
    <c:autoTitleDeleted val="0"/>
    <c:plotArea>
      <c:layout/>
      <c:barChart>
        <c:barDir val="col"/>
        <c:grouping val="clustered"/>
        <c:varyColors val="0"/>
        <c:ser>
          <c:idx val="1"/>
          <c:order val="1"/>
          <c:tx>
            <c:strRef>
              <c:f>'[Enfield Adult and Young Adult Outcome Charts for Reporting.xlsx]MentalHealth'!$M$61</c:f>
              <c:strCache>
                <c:ptCount val="1"/>
                <c:pt idx="0">
                  <c:v>Young Adults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'[Enfield Adult and Young Adult Outcome Charts for Reporting.xlsx]MentalHealth'!$J$62:$K$81</c:f>
              <c:multiLvlStrCache>
                <c:ptCount val="20"/>
                <c:lvl>
                  <c:pt idx="0">
                    <c:v>None</c:v>
                  </c:pt>
                  <c:pt idx="1">
                    <c:v>&lt;5</c:v>
                  </c:pt>
                  <c:pt idx="2">
                    <c:v>5-10</c:v>
                  </c:pt>
                  <c:pt idx="3">
                    <c:v>11-15</c:v>
                  </c:pt>
                  <c:pt idx="4">
                    <c:v>16+</c:v>
                  </c:pt>
                  <c:pt idx="5">
                    <c:v>None</c:v>
                  </c:pt>
                  <c:pt idx="6">
                    <c:v>&lt;5</c:v>
                  </c:pt>
                  <c:pt idx="7">
                    <c:v>5-10</c:v>
                  </c:pt>
                  <c:pt idx="8">
                    <c:v>11-15</c:v>
                  </c:pt>
                  <c:pt idx="9">
                    <c:v>16+</c:v>
                  </c:pt>
                  <c:pt idx="10">
                    <c:v>None</c:v>
                  </c:pt>
                  <c:pt idx="11">
                    <c:v>&lt;5</c:v>
                  </c:pt>
                  <c:pt idx="12">
                    <c:v>5-10</c:v>
                  </c:pt>
                  <c:pt idx="13">
                    <c:v>11-15</c:v>
                  </c:pt>
                  <c:pt idx="14">
                    <c:v>16+</c:v>
                  </c:pt>
                  <c:pt idx="15">
                    <c:v>None</c:v>
                  </c:pt>
                  <c:pt idx="16">
                    <c:v>&lt;5</c:v>
                  </c:pt>
                  <c:pt idx="17">
                    <c:v>5-10</c:v>
                  </c:pt>
                  <c:pt idx="18">
                    <c:v>11-15</c:v>
                  </c:pt>
                  <c:pt idx="19">
                    <c:v>16+</c:v>
                  </c:pt>
                </c:lvl>
                <c:lvl>
                  <c:pt idx="0">
                    <c:v>Social gatherings-IN ENFIELD</c:v>
                  </c:pt>
                  <c:pt idx="5">
                    <c:v>Social gatherings-outside of Enfield</c:v>
                  </c:pt>
                  <c:pt idx="10">
                    <c:v>Community events-IN ENFIELD</c:v>
                  </c:pt>
                  <c:pt idx="15">
                    <c:v>Community events-outside of Enfield</c:v>
                  </c:pt>
                </c:lvl>
              </c:multiLvlStrCache>
            </c:multiLvlStrRef>
          </c:cat>
          <c:val>
            <c:numRef>
              <c:f>'[Enfield Adult and Young Adult Outcome Charts for Reporting.xlsx]MentalHealth'!$M$62:$M$81</c:f>
              <c:numCache>
                <c:formatCode>###0.0%</c:formatCode>
                <c:ptCount val="20"/>
                <c:pt idx="0">
                  <c:v>0.48214285714285715</c:v>
                </c:pt>
                <c:pt idx="1">
                  <c:v>0.28571428571428575</c:v>
                </c:pt>
                <c:pt idx="2">
                  <c:v>0.14285714285714288</c:v>
                </c:pt>
                <c:pt idx="3">
                  <c:v>3.5714285714285719E-2</c:v>
                </c:pt>
                <c:pt idx="4">
                  <c:v>5.3571428571428568E-2</c:v>
                </c:pt>
                <c:pt idx="5">
                  <c:v>0.28571428571428575</c:v>
                </c:pt>
                <c:pt idx="6">
                  <c:v>0.32142857142857145</c:v>
                </c:pt>
                <c:pt idx="7">
                  <c:v>0.32142857142857145</c:v>
                </c:pt>
                <c:pt idx="8">
                  <c:v>3.5714285714285719E-2</c:v>
                </c:pt>
                <c:pt idx="9">
                  <c:v>3.5714285714285719E-2</c:v>
                </c:pt>
                <c:pt idx="10">
                  <c:v>0.625</c:v>
                </c:pt>
                <c:pt idx="11">
                  <c:v>0.25</c:v>
                </c:pt>
                <c:pt idx="12">
                  <c:v>7.1428571428571438E-2</c:v>
                </c:pt>
                <c:pt idx="13">
                  <c:v>5.3571428571428568E-2</c:v>
                </c:pt>
                <c:pt idx="14">
                  <c:v>0</c:v>
                </c:pt>
                <c:pt idx="15">
                  <c:v>0.42857142857142855</c:v>
                </c:pt>
                <c:pt idx="16">
                  <c:v>0.39285714285714285</c:v>
                </c:pt>
                <c:pt idx="17">
                  <c:v>0.17857142857142858</c:v>
                </c:pt>
                <c:pt idx="18">
                  <c:v>0</c:v>
                </c:pt>
                <c:pt idx="19">
                  <c:v>0</c:v>
                </c:pt>
              </c:numCache>
            </c:numRef>
          </c:val>
          <c:extLst>
            <c:ext xmlns:c16="http://schemas.microsoft.com/office/drawing/2014/chart" uri="{C3380CC4-5D6E-409C-BE32-E72D297353CC}">
              <c16:uniqueId val="{00000000-BD0D-4F63-BEB3-3F0A1F4CB2F4}"/>
            </c:ext>
          </c:extLst>
        </c:ser>
        <c:dLbls>
          <c:showLegendKey val="0"/>
          <c:showVal val="0"/>
          <c:showCatName val="0"/>
          <c:showSerName val="0"/>
          <c:showPercent val="0"/>
          <c:showBubbleSize val="0"/>
        </c:dLbls>
        <c:gapWidth val="219"/>
        <c:overlap val="-27"/>
        <c:axId val="300207584"/>
        <c:axId val="300206624"/>
        <c:extLst>
          <c:ext xmlns:c15="http://schemas.microsoft.com/office/drawing/2012/chart" uri="{02D57815-91ED-43cb-92C2-25804820EDAC}">
            <c15:filteredBarSeries>
              <c15:ser>
                <c:idx val="0"/>
                <c:order val="0"/>
                <c:tx>
                  <c:strRef>
                    <c:extLst>
                      <c:ext uri="{02D57815-91ED-43cb-92C2-25804820EDAC}">
                        <c15:formulaRef>
                          <c15:sqref>'[Enfield Adult and Young Adult Outcome Charts for Reporting.xlsx]MentalHealth'!$L$61</c15:sqref>
                        </c15:formulaRef>
                      </c:ext>
                    </c:extLst>
                    <c:strCache>
                      <c:ptCount val="1"/>
                      <c:pt idx="0">
                        <c:v>Total</c:v>
                      </c:pt>
                    </c:strCache>
                  </c:strRef>
                </c:tx>
                <c:spPr>
                  <a:solidFill>
                    <a:schemeClr val="accent1"/>
                  </a:solidFill>
                  <a:ln>
                    <a:noFill/>
                  </a:ln>
                  <a:effectLst/>
                </c:spPr>
                <c:invertIfNegative val="0"/>
                <c:cat>
                  <c:multiLvlStrRef>
                    <c:extLst>
                      <c:ext uri="{02D57815-91ED-43cb-92C2-25804820EDAC}">
                        <c15:formulaRef>
                          <c15:sqref>'[Enfield Adult and Young Adult Outcome Charts for Reporting.xlsx]MentalHealth'!$J$62:$K$81</c15:sqref>
                        </c15:formulaRef>
                      </c:ext>
                    </c:extLst>
                    <c:multiLvlStrCache>
                      <c:ptCount val="20"/>
                      <c:lvl>
                        <c:pt idx="0">
                          <c:v>None</c:v>
                        </c:pt>
                        <c:pt idx="1">
                          <c:v>&lt;5</c:v>
                        </c:pt>
                        <c:pt idx="2">
                          <c:v>5-10</c:v>
                        </c:pt>
                        <c:pt idx="3">
                          <c:v>11-15</c:v>
                        </c:pt>
                        <c:pt idx="4">
                          <c:v>16+</c:v>
                        </c:pt>
                        <c:pt idx="5">
                          <c:v>None</c:v>
                        </c:pt>
                        <c:pt idx="6">
                          <c:v>&lt;5</c:v>
                        </c:pt>
                        <c:pt idx="7">
                          <c:v>5-10</c:v>
                        </c:pt>
                        <c:pt idx="8">
                          <c:v>11-15</c:v>
                        </c:pt>
                        <c:pt idx="9">
                          <c:v>16+</c:v>
                        </c:pt>
                        <c:pt idx="10">
                          <c:v>None</c:v>
                        </c:pt>
                        <c:pt idx="11">
                          <c:v>&lt;5</c:v>
                        </c:pt>
                        <c:pt idx="12">
                          <c:v>5-10</c:v>
                        </c:pt>
                        <c:pt idx="13">
                          <c:v>11-15</c:v>
                        </c:pt>
                        <c:pt idx="14">
                          <c:v>16+</c:v>
                        </c:pt>
                        <c:pt idx="15">
                          <c:v>None</c:v>
                        </c:pt>
                        <c:pt idx="16">
                          <c:v>&lt;5</c:v>
                        </c:pt>
                        <c:pt idx="17">
                          <c:v>5-10</c:v>
                        </c:pt>
                        <c:pt idx="18">
                          <c:v>11-15</c:v>
                        </c:pt>
                        <c:pt idx="19">
                          <c:v>16+</c:v>
                        </c:pt>
                      </c:lvl>
                      <c:lvl>
                        <c:pt idx="0">
                          <c:v>Social gatherings-IN ENFIELD</c:v>
                        </c:pt>
                        <c:pt idx="5">
                          <c:v>Social gatherings-outside of Enfield</c:v>
                        </c:pt>
                        <c:pt idx="10">
                          <c:v>Community events-IN ENFIELD</c:v>
                        </c:pt>
                        <c:pt idx="15">
                          <c:v>Community events-outside of Enfield</c:v>
                        </c:pt>
                      </c:lvl>
                    </c:multiLvlStrCache>
                  </c:multiLvlStrRef>
                </c:cat>
                <c:val>
                  <c:numRef>
                    <c:extLst>
                      <c:ext uri="{02D57815-91ED-43cb-92C2-25804820EDAC}">
                        <c15:formulaRef>
                          <c15:sqref>'[Enfield Adult and Young Adult Outcome Charts for Reporting.xlsx]MentalHealth'!$L$62:$L$81</c15:sqref>
                        </c15:formulaRef>
                      </c:ext>
                    </c:extLst>
                    <c:numCache>
                      <c:formatCode>###0.0%</c:formatCode>
                      <c:ptCount val="20"/>
                      <c:pt idx="0">
                        <c:v>0.25087108013937282</c:v>
                      </c:pt>
                      <c:pt idx="1">
                        <c:v>0.31707317073170732</c:v>
                      </c:pt>
                      <c:pt idx="2">
                        <c:v>0.22996515679442509</c:v>
                      </c:pt>
                      <c:pt idx="3">
                        <c:v>7.6655052264808357E-2</c:v>
                      </c:pt>
                      <c:pt idx="4">
                        <c:v>0.12543554006968641</c:v>
                      </c:pt>
                      <c:pt idx="5">
                        <c:v>0.13389121338912133</c:v>
                      </c:pt>
                      <c:pt idx="6">
                        <c:v>0.35564853556485354</c:v>
                      </c:pt>
                      <c:pt idx="7">
                        <c:v>0.30125523012552302</c:v>
                      </c:pt>
                      <c:pt idx="8">
                        <c:v>8.3682008368200833E-2</c:v>
                      </c:pt>
                      <c:pt idx="9">
                        <c:v>0.12552301255230125</c:v>
                      </c:pt>
                      <c:pt idx="10">
                        <c:v>0.33216783216783219</c:v>
                      </c:pt>
                      <c:pt idx="11">
                        <c:v>0.38111888111888115</c:v>
                      </c:pt>
                      <c:pt idx="12">
                        <c:v>0.16783216783216784</c:v>
                      </c:pt>
                      <c:pt idx="13">
                        <c:v>4.8951048951048952E-2</c:v>
                      </c:pt>
                      <c:pt idx="14">
                        <c:v>6.9930069930069935E-2</c:v>
                      </c:pt>
                      <c:pt idx="15">
                        <c:v>0.23430962343096234</c:v>
                      </c:pt>
                      <c:pt idx="16">
                        <c:v>0.43514644351464432</c:v>
                      </c:pt>
                      <c:pt idx="17">
                        <c:v>0.23430962343096234</c:v>
                      </c:pt>
                      <c:pt idx="18">
                        <c:v>3.7656903765690378E-2</c:v>
                      </c:pt>
                      <c:pt idx="19">
                        <c:v>5.8577405857740586E-2</c:v>
                      </c:pt>
                    </c:numCache>
                  </c:numRef>
                </c:val>
                <c:extLst>
                  <c:ext xmlns:c16="http://schemas.microsoft.com/office/drawing/2014/chart" uri="{C3380CC4-5D6E-409C-BE32-E72D297353CC}">
                    <c16:uniqueId val="{00000001-BD0D-4F63-BEB3-3F0A1F4CB2F4}"/>
                  </c:ext>
                </c:extLst>
              </c15:ser>
            </c15:filteredBarSeries>
          </c:ext>
        </c:extLst>
      </c:barChart>
      <c:catAx>
        <c:axId val="300207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solidFill>
                <a:latin typeface="Garamond" panose="02020404030301010803" pitchFamily="18" charset="0"/>
                <a:ea typeface="+mn-ea"/>
                <a:cs typeface="+mn-cs"/>
              </a:defRPr>
            </a:pPr>
            <a:endParaRPr lang="en-US"/>
          </a:p>
        </c:txPr>
        <c:crossAx val="300206624"/>
        <c:crosses val="autoZero"/>
        <c:auto val="1"/>
        <c:lblAlgn val="ctr"/>
        <c:lblOffset val="100"/>
        <c:noMultiLvlLbl val="0"/>
      </c:catAx>
      <c:valAx>
        <c:axId val="30020662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solidFill>
                <a:latin typeface="Garamond" panose="02020404030301010803" pitchFamily="18" charset="0"/>
                <a:ea typeface="+mn-ea"/>
                <a:cs typeface="+mn-cs"/>
              </a:defRPr>
            </a:pPr>
            <a:endParaRPr lang="en-US"/>
          </a:p>
        </c:txPr>
        <c:crossAx val="3002075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solidFill>
            <a:schemeClr val="tx1"/>
          </a:solidFill>
          <a:latin typeface="Garamond" panose="02020404030301010803" pitchFamily="18" charset="0"/>
        </a:defRPr>
      </a:pPr>
      <a:endParaRPr lang="en-US"/>
    </a:p>
  </c:txPr>
  <c:externalData r:id="rId3">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spc="0" baseline="0">
                <a:solidFill>
                  <a:schemeClr val="tx1"/>
                </a:solidFill>
                <a:latin typeface="Garamond" panose="02020404030301010803" pitchFamily="18" charset="0"/>
                <a:ea typeface="+mn-ea"/>
                <a:cs typeface="+mn-cs"/>
              </a:defRPr>
            </a:pPr>
            <a:r>
              <a:rPr lang="en-US" sz="2800"/>
              <a:t>What do you think is the </a:t>
            </a:r>
            <a:r>
              <a:rPr lang="en-US" sz="2800" b="1"/>
              <a:t>safest decision </a:t>
            </a:r>
            <a:r>
              <a:rPr lang="en-US" sz="2800"/>
              <a:t>a </a:t>
            </a:r>
            <a:r>
              <a:rPr lang="en-US" sz="2800" b="1"/>
              <a:t>parent/guardian or other adult can make</a:t>
            </a:r>
            <a:r>
              <a:rPr lang="en-US" sz="2800"/>
              <a:t> regarding youth use of alcohol and marijuana?</a:t>
            </a:r>
          </a:p>
        </c:rich>
      </c:tx>
      <c:overlay val="0"/>
      <c:spPr>
        <a:noFill/>
        <a:ln>
          <a:noFill/>
        </a:ln>
        <a:effectLst/>
      </c:spPr>
      <c:txPr>
        <a:bodyPr rot="0" spcFirstLastPara="1" vertOverflow="ellipsis" vert="horz" wrap="square" anchor="ctr" anchorCtr="1"/>
        <a:lstStyle/>
        <a:p>
          <a:pPr>
            <a:defRPr sz="2800" b="0" i="0" u="none" strike="noStrike" kern="1200" spc="0" baseline="0">
              <a:solidFill>
                <a:schemeClr val="tx1"/>
              </a:solidFill>
              <a:latin typeface="Garamond" panose="02020404030301010803" pitchFamily="18" charset="0"/>
              <a:ea typeface="+mn-ea"/>
              <a:cs typeface="+mn-cs"/>
            </a:defRPr>
          </a:pPr>
          <a:endParaRPr lang="en-US"/>
        </a:p>
      </c:txPr>
    </c:title>
    <c:autoTitleDeleted val="0"/>
    <c:plotArea>
      <c:layout>
        <c:manualLayout>
          <c:layoutTarget val="inner"/>
          <c:xMode val="edge"/>
          <c:yMode val="edge"/>
          <c:x val="4.808804832806414E-2"/>
          <c:y val="0.22288198317436139"/>
          <c:w val="0.93973685760909387"/>
          <c:h val="0.53611922804830281"/>
        </c:manualLayout>
      </c:layout>
      <c:barChart>
        <c:barDir val="col"/>
        <c:grouping val="clustered"/>
        <c:varyColors val="0"/>
        <c:ser>
          <c:idx val="0"/>
          <c:order val="0"/>
          <c:tx>
            <c:strRef>
              <c:f>'[Enfield Adult and Young Adult Outcome Charts for Reporting.xlsx]DemosandParents'!$M$68</c:f>
              <c:strCache>
                <c:ptCount val="1"/>
                <c:pt idx="0">
                  <c:v>%yes</c:v>
                </c:pt>
              </c:strCache>
            </c:strRef>
          </c:tx>
          <c:spPr>
            <a:solidFill>
              <a:schemeClr val="accent1"/>
            </a:solidFill>
            <a:ln>
              <a:noFill/>
            </a:ln>
            <a:effectLst/>
          </c:spPr>
          <c:invertIfNegative val="0"/>
          <c:dPt>
            <c:idx val="3"/>
            <c:invertIfNegative val="0"/>
            <c:bubble3D val="0"/>
            <c:spPr>
              <a:solidFill>
                <a:schemeClr val="accent5"/>
              </a:solidFill>
              <a:ln>
                <a:noFill/>
              </a:ln>
              <a:effectLst/>
            </c:spPr>
            <c:extLst>
              <c:ext xmlns:c16="http://schemas.microsoft.com/office/drawing/2014/chart" uri="{C3380CC4-5D6E-409C-BE32-E72D297353CC}">
                <c16:uniqueId val="{00000001-75C9-4903-966E-FFD31E565CE3}"/>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3-75C9-4903-966E-FFD31E565CE3}"/>
              </c:ext>
            </c:extLst>
          </c:dPt>
          <c:dPt>
            <c:idx val="5"/>
            <c:invertIfNegative val="0"/>
            <c:bubble3D val="0"/>
            <c:spPr>
              <a:solidFill>
                <a:schemeClr val="accent5"/>
              </a:solidFill>
              <a:ln>
                <a:noFill/>
              </a:ln>
              <a:effectLst/>
            </c:spPr>
            <c:extLst>
              <c:ext xmlns:c16="http://schemas.microsoft.com/office/drawing/2014/chart" uri="{C3380CC4-5D6E-409C-BE32-E72D297353CC}">
                <c16:uniqueId val="{00000005-75C9-4903-966E-FFD31E565CE3}"/>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'[Enfield Adult and Young Adult Outcome Charts for Reporting.xlsx]DemosandParents'!$K$69:$L$74</c:f>
              <c:multiLvlStrCache>
                <c:ptCount val="6"/>
                <c:lvl>
                  <c:pt idx="0">
                    <c:v>Providing it for those under age 21 to use in a safe place</c:v>
                  </c:pt>
                  <c:pt idx="1">
                    <c:v>Taking the keys for those under age 21 to prevent driving under the influence</c:v>
                  </c:pt>
                  <c:pt idx="2">
                    <c:v>Not providing it for those under age 21</c:v>
                  </c:pt>
                  <c:pt idx="3">
                    <c:v>Providing it for those under age 21 to use in a safe place</c:v>
                  </c:pt>
                  <c:pt idx="4">
                    <c:v>Taking the keys for those under age 21 to prevent driving under the influence</c:v>
                  </c:pt>
                  <c:pt idx="5">
                    <c:v>Not providing it for those under age 21</c:v>
                  </c:pt>
                </c:lvl>
                <c:lvl>
                  <c:pt idx="0">
                    <c:v>Alcohol</c:v>
                  </c:pt>
                  <c:pt idx="3">
                    <c:v>Marijuana/ Cannabis</c:v>
                  </c:pt>
                </c:lvl>
              </c:multiLvlStrCache>
            </c:multiLvlStrRef>
          </c:cat>
          <c:val>
            <c:numRef>
              <c:f>'[Enfield Adult and Young Adult Outcome Charts for Reporting.xlsx]DemosandParents'!$M$69:$M$74</c:f>
              <c:numCache>
                <c:formatCode>###0.0%</c:formatCode>
                <c:ptCount val="6"/>
                <c:pt idx="0">
                  <c:v>0.19172932330827067</c:v>
                </c:pt>
                <c:pt idx="1">
                  <c:v>0.82307692307692304</c:v>
                </c:pt>
                <c:pt idx="2">
                  <c:v>0.86379928315412191</c:v>
                </c:pt>
                <c:pt idx="3">
                  <c:v>0.13127413127413129</c:v>
                </c:pt>
                <c:pt idx="4">
                  <c:v>0.74803149606299213</c:v>
                </c:pt>
                <c:pt idx="5">
                  <c:v>0.86415094339622645</c:v>
                </c:pt>
              </c:numCache>
            </c:numRef>
          </c:val>
          <c:extLst>
            <c:ext xmlns:c16="http://schemas.microsoft.com/office/drawing/2014/chart" uri="{C3380CC4-5D6E-409C-BE32-E72D297353CC}">
              <c16:uniqueId val="{00000006-75C9-4903-966E-FFD31E565CE3}"/>
            </c:ext>
          </c:extLst>
        </c:ser>
        <c:dLbls>
          <c:showLegendKey val="0"/>
          <c:showVal val="0"/>
          <c:showCatName val="0"/>
          <c:showSerName val="0"/>
          <c:showPercent val="0"/>
          <c:showBubbleSize val="0"/>
        </c:dLbls>
        <c:gapWidth val="219"/>
        <c:overlap val="-27"/>
        <c:axId val="1641806576"/>
        <c:axId val="1641808496"/>
      </c:barChart>
      <c:catAx>
        <c:axId val="1641806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1641808496"/>
        <c:crosses val="autoZero"/>
        <c:auto val="1"/>
        <c:lblAlgn val="ctr"/>
        <c:lblOffset val="100"/>
        <c:noMultiLvlLbl val="0"/>
      </c:catAx>
      <c:valAx>
        <c:axId val="16418084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Garamond" panose="02020404030301010803" pitchFamily="18" charset="0"/>
                <a:ea typeface="+mn-ea"/>
                <a:cs typeface="+mn-cs"/>
              </a:defRPr>
            </a:pPr>
            <a:endParaRPr lang="en-US"/>
          </a:p>
        </c:txPr>
        <c:crossAx val="16418065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Garamond" panose="02020404030301010803" pitchFamily="18" charset="0"/>
        </a:defRPr>
      </a:pPr>
      <a:endParaRPr lang="en-US"/>
    </a:p>
  </c:txPr>
  <c:externalData r:id="rId3">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9360217210859626E-2"/>
          <c:y val="0.13412251865528393"/>
          <c:w val="0.53966707152758964"/>
          <c:h val="0.82259747776147862"/>
        </c:manualLayout>
      </c:layout>
      <c:pieChart>
        <c:varyColors val="1"/>
        <c:ser>
          <c:idx val="0"/>
          <c:order val="0"/>
          <c:tx>
            <c:strRef>
              <c:f>'[Enfield Adult and Young Adult Outcome Charts for Reporting.xlsx]DemosandParents'!$K$83</c:f>
              <c:strCache>
                <c:ptCount val="1"/>
                <c:pt idx="0">
                  <c:v>Total</c:v>
                </c:pt>
              </c:strCache>
            </c:strRef>
          </c:tx>
          <c:dPt>
            <c:idx val="0"/>
            <c:bubble3D val="0"/>
            <c:explosion val="11"/>
            <c:spPr>
              <a:solidFill>
                <a:schemeClr val="accent6"/>
              </a:solidFill>
              <a:ln w="19050">
                <a:solidFill>
                  <a:schemeClr val="lt1"/>
                </a:solidFill>
              </a:ln>
              <a:effectLst/>
            </c:spPr>
            <c:extLst>
              <c:ext xmlns:c16="http://schemas.microsoft.com/office/drawing/2014/chart" uri="{C3380CC4-5D6E-409C-BE32-E72D297353CC}">
                <c16:uniqueId val="{00000001-C556-4ACF-A7B2-FBA3C596A6C1}"/>
              </c:ext>
            </c:extLst>
          </c:dPt>
          <c:dPt>
            <c:idx val="1"/>
            <c:bubble3D val="0"/>
            <c:spPr>
              <a:solidFill>
                <a:schemeClr val="accent5"/>
              </a:solidFill>
              <a:ln w="19050">
                <a:solidFill>
                  <a:schemeClr val="lt1"/>
                </a:solidFill>
              </a:ln>
              <a:effectLst/>
            </c:spPr>
            <c:extLst>
              <c:ext xmlns:c16="http://schemas.microsoft.com/office/drawing/2014/chart" uri="{C3380CC4-5D6E-409C-BE32-E72D297353CC}">
                <c16:uniqueId val="{00000003-C556-4ACF-A7B2-FBA3C596A6C1}"/>
              </c:ext>
            </c:extLst>
          </c:dPt>
          <c:dLbls>
            <c:dLbl>
              <c:idx val="0"/>
              <c:layout>
                <c:manualLayout>
                  <c:x val="-8.0638975367409577E-3"/>
                  <c:y val="-2.8629602943400563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556-4ACF-A7B2-FBA3C596A6C1}"/>
                </c:ext>
              </c:extLst>
            </c:dLbl>
            <c:dLbl>
              <c:idx val="1"/>
              <c:layout>
                <c:manualLayout>
                  <c:x val="0.1296569165182416"/>
                  <c:y val="-0.25090456625162866"/>
                </c:manualLayout>
              </c:layout>
              <c:spPr>
                <a:noFill/>
                <a:ln>
                  <a:noFill/>
                </a:ln>
                <a:effectLst/>
              </c:spPr>
              <c:txPr>
                <a:bodyPr rot="0" spcFirstLastPara="1" vertOverflow="ellipsis" vert="horz" wrap="square" anchor="ctr" anchorCtr="1"/>
                <a:lstStyle/>
                <a:p>
                  <a:pPr>
                    <a:defRPr sz="1800" b="1" i="0" u="none" strike="noStrike" kern="1200" baseline="0">
                      <a:solidFill>
                        <a:schemeClr val="bg1"/>
                      </a:solidFill>
                      <a:latin typeface="Garamond" panose="02020404030301010803" pitchFamily="18" charset="0"/>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556-4ACF-A7B2-FBA3C596A6C1}"/>
                </c:ext>
              </c:extLst>
            </c:dLbl>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'[Enfield Adult and Young Adult Outcome Charts for Reporting.xlsx]DemosandParents'!$J$84:$J$85</c:f>
              <c:strCache>
                <c:ptCount val="2"/>
                <c:pt idx="0">
                  <c:v>Yes</c:v>
                </c:pt>
                <c:pt idx="1">
                  <c:v>No</c:v>
                </c:pt>
              </c:strCache>
            </c:strRef>
          </c:cat>
          <c:val>
            <c:numRef>
              <c:f>'[Enfield Adult and Young Adult Outcome Charts for Reporting.xlsx]DemosandParents'!$K$84:$K$85</c:f>
              <c:numCache>
                <c:formatCode>###0.0%</c:formatCode>
                <c:ptCount val="2"/>
                <c:pt idx="0">
                  <c:v>0.39310344827586208</c:v>
                </c:pt>
                <c:pt idx="1">
                  <c:v>0.60689655172413792</c:v>
                </c:pt>
              </c:numCache>
            </c:numRef>
          </c:val>
          <c:extLst>
            <c:ext xmlns:c16="http://schemas.microsoft.com/office/drawing/2014/chart" uri="{C3380CC4-5D6E-409C-BE32-E72D297353CC}">
              <c16:uniqueId val="{00000004-C556-4ACF-A7B2-FBA3C596A6C1}"/>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Garamond" panose="02020404030301010803" pitchFamily="18" charset="0"/>
        </a:defRPr>
      </a:pPr>
      <a:endParaRPr lang="en-US"/>
    </a:p>
  </c:txPr>
  <c:externalData r:id="rId3">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solidFill>
                <a:latin typeface="Garamond" panose="02020404030301010803" pitchFamily="18" charset="0"/>
                <a:ea typeface="+mn-ea"/>
                <a:cs typeface="+mn-cs"/>
              </a:defRPr>
            </a:pPr>
            <a:r>
              <a:rPr lang="en-US" sz="2400" b="0" i="0" u="none" strike="noStrike" baseline="0"/>
              <a:t>Do you have </a:t>
            </a:r>
            <a:r>
              <a:rPr lang="en-US" sz="2400" b="1" i="0" u="none" strike="noStrike" baseline="0"/>
              <a:t>clear rules </a:t>
            </a:r>
            <a:r>
              <a:rPr lang="en-US" sz="2400" b="0" i="0" u="none" strike="noStrike" baseline="0"/>
              <a:t>for your children/grandchildren, 12-20, about their use of the substances below?</a:t>
            </a:r>
            <a:endParaRPr lang="en-US" sz="2400"/>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solidFill>
              <a:latin typeface="Garamond" panose="02020404030301010803" pitchFamily="18" charset="0"/>
              <a:ea typeface="+mn-ea"/>
              <a:cs typeface="+mn-cs"/>
            </a:defRPr>
          </a:pPr>
          <a:endParaRPr lang="en-US"/>
        </a:p>
      </c:txPr>
    </c:title>
    <c:autoTitleDeleted val="0"/>
    <c:plotArea>
      <c:layout>
        <c:manualLayout>
          <c:layoutTarget val="inner"/>
          <c:xMode val="edge"/>
          <c:yMode val="edge"/>
          <c:x val="7.5432620744338721E-2"/>
          <c:y val="0.19172258183800364"/>
          <c:w val="0.91547226255216863"/>
          <c:h val="0.55296795618396721"/>
        </c:manualLayout>
      </c:layout>
      <c:barChart>
        <c:barDir val="col"/>
        <c:grouping val="stacked"/>
        <c:varyColors val="0"/>
        <c:ser>
          <c:idx val="0"/>
          <c:order val="0"/>
          <c:tx>
            <c:strRef>
              <c:f>'[Enfield Adult and Young Adult Outcome Charts for Reporting.xlsx]DemosandParents'!$L$90</c:f>
              <c:strCache>
                <c:ptCount val="1"/>
                <c:pt idx="0">
                  <c:v>Column Valid N %</c:v>
                </c:pt>
              </c:strCache>
            </c:strRef>
          </c:tx>
          <c:spPr>
            <a:solidFill>
              <a:schemeClr val="accent1"/>
            </a:solidFill>
            <a:ln>
              <a:noFill/>
            </a:ln>
            <a:effectLst/>
          </c:spPr>
          <c:invertIfNegative val="0"/>
          <c:dPt>
            <c:idx val="2"/>
            <c:invertIfNegative val="0"/>
            <c:bubble3D val="0"/>
            <c:spPr>
              <a:solidFill>
                <a:srgbClr val="FFCC66"/>
              </a:solidFill>
              <a:ln>
                <a:noFill/>
              </a:ln>
              <a:effectLst/>
            </c:spPr>
            <c:extLst>
              <c:ext xmlns:c16="http://schemas.microsoft.com/office/drawing/2014/chart" uri="{C3380CC4-5D6E-409C-BE32-E72D297353CC}">
                <c16:uniqueId val="{00000009-AA2C-4B0C-A80B-F4A92F9D31F3}"/>
              </c:ext>
            </c:extLst>
          </c:dPt>
          <c:dPt>
            <c:idx val="4"/>
            <c:invertIfNegative val="0"/>
            <c:bubble3D val="0"/>
            <c:spPr>
              <a:solidFill>
                <a:schemeClr val="bg1">
                  <a:lumMod val="75000"/>
                </a:schemeClr>
              </a:solidFill>
              <a:ln>
                <a:noFill/>
              </a:ln>
              <a:effectLst/>
            </c:spPr>
            <c:extLst>
              <c:ext xmlns:c16="http://schemas.microsoft.com/office/drawing/2014/chart" uri="{C3380CC4-5D6E-409C-BE32-E72D297353CC}">
                <c16:uniqueId val="{00000003-AA2C-4B0C-A80B-F4A92F9D31F3}"/>
              </c:ext>
            </c:extLst>
          </c:dPt>
          <c:dPt>
            <c:idx val="5"/>
            <c:invertIfNegative val="0"/>
            <c:bubble3D val="0"/>
            <c:spPr>
              <a:solidFill>
                <a:srgbClr val="FFCC66"/>
              </a:solidFill>
              <a:ln>
                <a:noFill/>
              </a:ln>
              <a:effectLst/>
            </c:spPr>
            <c:extLst>
              <c:ext xmlns:c16="http://schemas.microsoft.com/office/drawing/2014/chart" uri="{C3380CC4-5D6E-409C-BE32-E72D297353CC}">
                <c16:uniqueId val="{0000000A-AA2C-4B0C-A80B-F4A92F9D31F3}"/>
              </c:ext>
            </c:extLst>
          </c:dPt>
          <c:dPt>
            <c:idx val="7"/>
            <c:invertIfNegative val="0"/>
            <c:bubble3D val="0"/>
            <c:spPr>
              <a:solidFill>
                <a:schemeClr val="bg1">
                  <a:lumMod val="75000"/>
                </a:schemeClr>
              </a:solidFill>
              <a:ln>
                <a:noFill/>
              </a:ln>
              <a:effectLst/>
            </c:spPr>
            <c:extLst>
              <c:ext xmlns:c16="http://schemas.microsoft.com/office/drawing/2014/chart" uri="{C3380CC4-5D6E-409C-BE32-E72D297353CC}">
                <c16:uniqueId val="{00000006-AA2C-4B0C-A80B-F4A92F9D31F3}"/>
              </c:ext>
            </c:extLst>
          </c:dPt>
          <c:dPt>
            <c:idx val="8"/>
            <c:invertIfNegative val="0"/>
            <c:bubble3D val="0"/>
            <c:spPr>
              <a:solidFill>
                <a:srgbClr val="FFCC66"/>
              </a:solidFill>
              <a:ln>
                <a:noFill/>
              </a:ln>
              <a:effectLst/>
            </c:spPr>
            <c:extLst>
              <c:ext xmlns:c16="http://schemas.microsoft.com/office/drawing/2014/chart" uri="{C3380CC4-5D6E-409C-BE32-E72D297353CC}">
                <c16:uniqueId val="{0000000B-AA2C-4B0C-A80B-F4A92F9D31F3}"/>
              </c:ext>
            </c:extLst>
          </c:dPt>
          <c:dPt>
            <c:idx val="10"/>
            <c:invertIfNegative val="0"/>
            <c:bubble3D val="0"/>
            <c:spPr>
              <a:solidFill>
                <a:schemeClr val="bg1">
                  <a:lumMod val="75000"/>
                </a:schemeClr>
              </a:solidFill>
              <a:ln>
                <a:noFill/>
              </a:ln>
              <a:effectLst/>
            </c:spPr>
            <c:extLst>
              <c:ext xmlns:c16="http://schemas.microsoft.com/office/drawing/2014/chart" uri="{C3380CC4-5D6E-409C-BE32-E72D297353CC}">
                <c16:uniqueId val="{00000008-AA2C-4B0C-A80B-F4A92F9D31F3}"/>
              </c:ext>
            </c:extLst>
          </c:dPt>
          <c:dPt>
            <c:idx val="11"/>
            <c:invertIfNegative val="0"/>
            <c:bubble3D val="0"/>
            <c:spPr>
              <a:solidFill>
                <a:srgbClr val="FFCC66"/>
              </a:solidFill>
              <a:ln>
                <a:noFill/>
              </a:ln>
              <a:effectLst/>
            </c:spPr>
            <c:extLst>
              <c:ext xmlns:c16="http://schemas.microsoft.com/office/drawing/2014/chart" uri="{C3380CC4-5D6E-409C-BE32-E72D297353CC}">
                <c16:uniqueId val="{0000000C-AA2C-4B0C-A80B-F4A92F9D31F3}"/>
              </c:ext>
            </c:extLst>
          </c:dPt>
          <c:dLbls>
            <c:dLbl>
              <c:idx val="0"/>
              <c:layout>
                <c:manualLayout>
                  <c:x val="1.5843258032531822E-3"/>
                  <c:y val="-3.2552225203407538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A2C-4B0C-A80B-F4A92F9D31F3}"/>
                </c:ext>
              </c:extLst>
            </c:dLbl>
            <c:dLbl>
              <c:idx val="1"/>
              <c:layout>
                <c:manualLayout>
                  <c:x val="3.1050290742497405E-3"/>
                  <c:y val="-2.114883243762184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A2C-4B0C-A80B-F4A92F9D31F3}"/>
                </c:ext>
              </c:extLst>
            </c:dLbl>
            <c:dLbl>
              <c:idx val="3"/>
              <c:layout>
                <c:manualLayout>
                  <c:x val="-3.0412817919298683E-3"/>
                  <c:y val="-3.6918769231849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A2C-4B0C-A80B-F4A92F9D31F3}"/>
                </c:ext>
              </c:extLst>
            </c:dLbl>
            <c:dLbl>
              <c:idx val="4"/>
              <c:layout>
                <c:manualLayout>
                  <c:x val="-5.8091275043916925E-17"/>
                  <c:y val="-2.664769158786218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A2C-4B0C-A80B-F4A92F9D31F3}"/>
                </c:ext>
              </c:extLst>
            </c:dLbl>
            <c:dLbl>
              <c:idx val="6"/>
              <c:layout>
                <c:manualLayout>
                  <c:x val="-1.1618255008783385E-16"/>
                  <c:y val="-3.300878844355804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A2C-4B0C-A80B-F4A92F9D31F3}"/>
                </c:ext>
              </c:extLst>
            </c:dLbl>
            <c:dLbl>
              <c:idx val="7"/>
              <c:layout>
                <c:manualLayout>
                  <c:x val="-3.1049678385230914E-3"/>
                  <c:y val="-3.421869428603564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AA2C-4B0C-A80B-F4A92F9D31F3}"/>
                </c:ext>
              </c:extLst>
            </c:dLbl>
            <c:dLbl>
              <c:idx val="9"/>
              <c:layout>
                <c:manualLayout>
                  <c:x val="-1.1384750556974737E-16"/>
                  <c:y val="-4.588928162040449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A2C-4B0C-A80B-F4A92F9D31F3}"/>
                </c:ext>
              </c:extLst>
            </c:dLbl>
            <c:dLbl>
              <c:idx val="10"/>
              <c:layout>
                <c:manualLayout>
                  <c:x val="-1.1618255008783385E-16"/>
                  <c:y val="-3.1132763389690125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A2C-4B0C-A80B-F4A92F9D31F3}"/>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Garamond" panose="02020404030301010803" pitchFamily="18"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'[Enfield Adult and Young Adult Outcome Charts for Reporting.xlsx]DemosandParents'!$J$91:$K$102</c:f>
              <c:multiLvlStrCache>
                <c:ptCount val="12"/>
                <c:lvl>
                  <c:pt idx="0">
                    <c:v>No</c:v>
                  </c:pt>
                  <c:pt idx="1">
                    <c:v>Unsure</c:v>
                  </c:pt>
                  <c:pt idx="2">
                    <c:v>Yes</c:v>
                  </c:pt>
                  <c:pt idx="3">
                    <c:v>No</c:v>
                  </c:pt>
                  <c:pt idx="4">
                    <c:v>Unsure</c:v>
                  </c:pt>
                  <c:pt idx="5">
                    <c:v>Yes</c:v>
                  </c:pt>
                  <c:pt idx="6">
                    <c:v>No</c:v>
                  </c:pt>
                  <c:pt idx="7">
                    <c:v>Unsure</c:v>
                  </c:pt>
                  <c:pt idx="8">
                    <c:v>Yes</c:v>
                  </c:pt>
                  <c:pt idx="9">
                    <c:v>No</c:v>
                  </c:pt>
                  <c:pt idx="10">
                    <c:v>Unsure</c:v>
                  </c:pt>
                  <c:pt idx="11">
                    <c:v>Yes</c:v>
                  </c:pt>
                </c:lvl>
                <c:lvl>
                  <c:pt idx="0">
                    <c:v>Drinking alcohol/underage drinking (i.e. alcohol use under age 21)</c:v>
                  </c:pt>
                  <c:pt idx="3">
                    <c:v>Vaping or using E-Cigarettes</c:v>
                  </c:pt>
                  <c:pt idx="6">
                    <c:v>Marijuana or THC products</c:v>
                  </c:pt>
                  <c:pt idx="9">
                    <c:v>Using prescription medication, not for medical purposes, to get "high"</c:v>
                  </c:pt>
                </c:lvl>
              </c:multiLvlStrCache>
            </c:multiLvlStrRef>
          </c:cat>
          <c:val>
            <c:numRef>
              <c:f>'[Enfield Adult and Young Adult Outcome Charts for Reporting.xlsx]DemosandParents'!$L$91:$L$102</c:f>
              <c:numCache>
                <c:formatCode>###0.0%</c:formatCode>
                <c:ptCount val="12"/>
                <c:pt idx="0">
                  <c:v>4.8076923076923073E-2</c:v>
                </c:pt>
                <c:pt idx="1">
                  <c:v>0</c:v>
                </c:pt>
                <c:pt idx="2">
                  <c:v>0.95192307692307698</c:v>
                </c:pt>
                <c:pt idx="3">
                  <c:v>5.7142857142857141E-2</c:v>
                </c:pt>
                <c:pt idx="4">
                  <c:v>9.5238095238095229E-3</c:v>
                </c:pt>
                <c:pt idx="5">
                  <c:v>0.93333333333333324</c:v>
                </c:pt>
                <c:pt idx="6">
                  <c:v>5.7692307692307689E-2</c:v>
                </c:pt>
                <c:pt idx="7">
                  <c:v>1.9230769230769232E-2</c:v>
                </c:pt>
                <c:pt idx="8">
                  <c:v>0.92307692307692302</c:v>
                </c:pt>
                <c:pt idx="9">
                  <c:v>7.6190476190476183E-2</c:v>
                </c:pt>
                <c:pt idx="10">
                  <c:v>1.9047619047619046E-2</c:v>
                </c:pt>
                <c:pt idx="11">
                  <c:v>0.90476190476190477</c:v>
                </c:pt>
              </c:numCache>
            </c:numRef>
          </c:val>
          <c:extLst>
            <c:ext xmlns:c16="http://schemas.microsoft.com/office/drawing/2014/chart" uri="{C3380CC4-5D6E-409C-BE32-E72D297353CC}">
              <c16:uniqueId val="{00000000-AA2C-4B0C-A80B-F4A92F9D31F3}"/>
            </c:ext>
          </c:extLst>
        </c:ser>
        <c:dLbls>
          <c:showLegendKey val="0"/>
          <c:showVal val="0"/>
          <c:showCatName val="0"/>
          <c:showSerName val="0"/>
          <c:showPercent val="0"/>
          <c:showBubbleSize val="0"/>
        </c:dLbls>
        <c:gapWidth val="80"/>
        <c:overlap val="59"/>
        <c:axId val="387624879"/>
        <c:axId val="387615279"/>
      </c:barChart>
      <c:catAx>
        <c:axId val="3876248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387615279"/>
        <c:crosses val="autoZero"/>
        <c:auto val="1"/>
        <c:lblAlgn val="ctr"/>
        <c:lblOffset val="100"/>
        <c:noMultiLvlLbl val="0"/>
      </c:catAx>
      <c:valAx>
        <c:axId val="38761527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Garamond" panose="02020404030301010803" pitchFamily="18" charset="0"/>
                <a:ea typeface="+mn-ea"/>
                <a:cs typeface="+mn-cs"/>
              </a:defRPr>
            </a:pPr>
            <a:endParaRPr lang="en-US"/>
          </a:p>
        </c:txPr>
        <c:crossAx val="38762487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Garamond" panose="02020404030301010803" pitchFamily="18" charset="0"/>
        </a:defRPr>
      </a:pPr>
      <a:endParaRPr lang="en-US"/>
    </a:p>
  </c:txPr>
  <c:externalData r:id="rId3">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Pt>
            <c:idx val="4"/>
            <c:invertIfNegative val="0"/>
            <c:bubble3D val="0"/>
            <c:spPr>
              <a:solidFill>
                <a:srgbClr val="FFCC66"/>
              </a:solidFill>
              <a:ln>
                <a:noFill/>
              </a:ln>
              <a:effectLst/>
            </c:spPr>
            <c:extLst>
              <c:ext xmlns:c16="http://schemas.microsoft.com/office/drawing/2014/chart" uri="{C3380CC4-5D6E-409C-BE32-E72D297353CC}">
                <c16:uniqueId val="{00000001-DF0C-4411-A93F-650D7D2B5CA7}"/>
              </c:ext>
            </c:extLst>
          </c:dPt>
          <c:dPt>
            <c:idx val="9"/>
            <c:invertIfNegative val="0"/>
            <c:bubble3D val="0"/>
            <c:spPr>
              <a:solidFill>
                <a:srgbClr val="FFCC66"/>
              </a:solidFill>
              <a:ln>
                <a:noFill/>
              </a:ln>
              <a:effectLst/>
            </c:spPr>
            <c:extLst>
              <c:ext xmlns:c16="http://schemas.microsoft.com/office/drawing/2014/chart" uri="{C3380CC4-5D6E-409C-BE32-E72D297353CC}">
                <c16:uniqueId val="{00000002-DF0C-4411-A93F-650D7D2B5CA7}"/>
              </c:ext>
            </c:extLst>
          </c:dPt>
          <c:dPt>
            <c:idx val="14"/>
            <c:invertIfNegative val="0"/>
            <c:bubble3D val="0"/>
            <c:spPr>
              <a:solidFill>
                <a:srgbClr val="FFCC66"/>
              </a:solidFill>
              <a:ln>
                <a:noFill/>
              </a:ln>
              <a:effectLst/>
            </c:spPr>
            <c:extLst>
              <c:ext xmlns:c16="http://schemas.microsoft.com/office/drawing/2014/chart" uri="{C3380CC4-5D6E-409C-BE32-E72D297353CC}">
                <c16:uniqueId val="{00000003-DF0C-4411-A93F-650D7D2B5CA7}"/>
              </c:ext>
            </c:extLst>
          </c:dPt>
          <c:dPt>
            <c:idx val="19"/>
            <c:invertIfNegative val="0"/>
            <c:bubble3D val="0"/>
            <c:spPr>
              <a:solidFill>
                <a:srgbClr val="FFCC66"/>
              </a:solidFill>
              <a:ln>
                <a:noFill/>
              </a:ln>
              <a:effectLst/>
            </c:spPr>
            <c:extLst>
              <c:ext xmlns:c16="http://schemas.microsoft.com/office/drawing/2014/chart" uri="{C3380CC4-5D6E-409C-BE32-E72D297353CC}">
                <c16:uniqueId val="{00000004-DF0C-4411-A93F-650D7D2B5CA7}"/>
              </c:ext>
            </c:extLst>
          </c:dPt>
          <c:dLbls>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'[Enfield Adult and Young Adult Outcome Charts for Reporting.xlsx]DemosandParents'!$W$109:$X$128</c:f>
              <c:multiLvlStrCache>
                <c:ptCount val="20"/>
                <c:lvl>
                  <c:pt idx="0">
                    <c:v>Last month</c:v>
                  </c:pt>
                  <c:pt idx="1">
                    <c:v>Last 6 mos</c:v>
                  </c:pt>
                  <c:pt idx="2">
                    <c:v>Last 7-12 mos</c:v>
                  </c:pt>
                  <c:pt idx="3">
                    <c:v>&gt;1 year</c:v>
                  </c:pt>
                  <c:pt idx="4">
                    <c:v>Never</c:v>
                  </c:pt>
                  <c:pt idx="5">
                    <c:v>Last month</c:v>
                  </c:pt>
                  <c:pt idx="6">
                    <c:v>Last 6 mos</c:v>
                  </c:pt>
                  <c:pt idx="7">
                    <c:v>Last 7-12 mos</c:v>
                  </c:pt>
                  <c:pt idx="8">
                    <c:v>&gt;1 year</c:v>
                  </c:pt>
                  <c:pt idx="9">
                    <c:v>Never</c:v>
                  </c:pt>
                  <c:pt idx="10">
                    <c:v>Last month</c:v>
                  </c:pt>
                  <c:pt idx="11">
                    <c:v>Last 6 mos</c:v>
                  </c:pt>
                  <c:pt idx="12">
                    <c:v>Last 7-12 mos</c:v>
                  </c:pt>
                  <c:pt idx="13">
                    <c:v>&gt;1 year</c:v>
                  </c:pt>
                  <c:pt idx="14">
                    <c:v>Never</c:v>
                  </c:pt>
                  <c:pt idx="15">
                    <c:v>Last month</c:v>
                  </c:pt>
                  <c:pt idx="16">
                    <c:v>Last 6 mos</c:v>
                  </c:pt>
                  <c:pt idx="17">
                    <c:v>Last 7-12 mos</c:v>
                  </c:pt>
                  <c:pt idx="18">
                    <c:v>&gt;1 year</c:v>
                  </c:pt>
                  <c:pt idx="19">
                    <c:v>Never</c:v>
                  </c:pt>
                </c:lvl>
                <c:lvl>
                  <c:pt idx="0">
                    <c:v>Drinking alcohol/underage drinking (i.e. alcohol use under age 21)</c:v>
                  </c:pt>
                  <c:pt idx="5">
                    <c:v>Vaping or using E-Cigarettes</c:v>
                  </c:pt>
                  <c:pt idx="10">
                    <c:v>Marijuana or THC products</c:v>
                  </c:pt>
                  <c:pt idx="15">
                    <c:v>Using prescription medication, not for medical purposes, to get "high"</c:v>
                  </c:pt>
                </c:lvl>
              </c:multiLvlStrCache>
            </c:multiLvlStrRef>
          </c:cat>
          <c:val>
            <c:numRef>
              <c:f>'[Enfield Adult and Young Adult Outcome Charts for Reporting.xlsx]DemosandParents'!$Y$109:$Y$128</c:f>
              <c:numCache>
                <c:formatCode>###0.0%</c:formatCode>
                <c:ptCount val="20"/>
                <c:pt idx="0">
                  <c:v>0.69230769230769229</c:v>
                </c:pt>
                <c:pt idx="1">
                  <c:v>0.20192307692307693</c:v>
                </c:pt>
                <c:pt idx="2">
                  <c:v>2.8846153846153844E-2</c:v>
                </c:pt>
                <c:pt idx="3">
                  <c:v>4.8076923076923073E-2</c:v>
                </c:pt>
                <c:pt idx="4">
                  <c:v>2.8846153846153844E-2</c:v>
                </c:pt>
                <c:pt idx="5">
                  <c:v>0.55882352941176472</c:v>
                </c:pt>
                <c:pt idx="6">
                  <c:v>0.22549019607843138</c:v>
                </c:pt>
                <c:pt idx="7">
                  <c:v>7.8431372549019607E-2</c:v>
                </c:pt>
                <c:pt idx="8">
                  <c:v>4.9019607843137261E-2</c:v>
                </c:pt>
                <c:pt idx="9">
                  <c:v>8.8235294117647065E-2</c:v>
                </c:pt>
                <c:pt idx="10">
                  <c:v>0.67307692307692302</c:v>
                </c:pt>
                <c:pt idx="11">
                  <c:v>0.17307692307692307</c:v>
                </c:pt>
                <c:pt idx="12">
                  <c:v>1.9230769230769232E-2</c:v>
                </c:pt>
                <c:pt idx="13">
                  <c:v>6.7307692307692304E-2</c:v>
                </c:pt>
                <c:pt idx="14">
                  <c:v>6.7307692307692304E-2</c:v>
                </c:pt>
                <c:pt idx="15">
                  <c:v>0.5</c:v>
                </c:pt>
                <c:pt idx="16">
                  <c:v>0.20192307692307693</c:v>
                </c:pt>
                <c:pt idx="17">
                  <c:v>7.6923076923076927E-2</c:v>
                </c:pt>
                <c:pt idx="18">
                  <c:v>4.8076923076923073E-2</c:v>
                </c:pt>
                <c:pt idx="19">
                  <c:v>0.17307692307692307</c:v>
                </c:pt>
              </c:numCache>
            </c:numRef>
          </c:val>
          <c:extLst>
            <c:ext xmlns:c16="http://schemas.microsoft.com/office/drawing/2014/chart" uri="{C3380CC4-5D6E-409C-BE32-E72D297353CC}">
              <c16:uniqueId val="{00000000-DF0C-4411-A93F-650D7D2B5CA7}"/>
            </c:ext>
          </c:extLst>
        </c:ser>
        <c:dLbls>
          <c:showLegendKey val="0"/>
          <c:showVal val="0"/>
          <c:showCatName val="0"/>
          <c:showSerName val="0"/>
          <c:showPercent val="0"/>
          <c:showBubbleSize val="0"/>
        </c:dLbls>
        <c:gapWidth val="100"/>
        <c:overlap val="-27"/>
        <c:axId val="1223220287"/>
        <c:axId val="1223220767"/>
      </c:barChart>
      <c:catAx>
        <c:axId val="122322028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1223220767"/>
        <c:crosses val="autoZero"/>
        <c:auto val="1"/>
        <c:lblAlgn val="ctr"/>
        <c:lblOffset val="100"/>
        <c:noMultiLvlLbl val="0"/>
      </c:catAx>
      <c:valAx>
        <c:axId val="122322076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122322028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solidFill>
            <a:schemeClr val="tx1"/>
          </a:solidFill>
          <a:latin typeface="Garamond" panose="02020404030301010803" pitchFamily="18" charset="0"/>
        </a:defRPr>
      </a:pPr>
      <a:endParaRPr lang="en-US"/>
    </a:p>
  </c:txPr>
  <c:externalData r:id="rId3">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400" b="0" i="0" u="none" strike="noStrike" kern="1200" spc="0" baseline="0">
                <a:solidFill>
                  <a:sysClr val="windowText" lastClr="000000"/>
                </a:solidFill>
                <a:latin typeface="Garamond" panose="02020404030301010803" pitchFamily="18" charset="0"/>
                <a:ea typeface="+mn-ea"/>
                <a:cs typeface="+mn-cs"/>
              </a:defRPr>
            </a:pPr>
            <a:r>
              <a:rPr lang="en-US"/>
              <a:t>How wrong do you think it would be for youth, ages 12-20, to do the following: (% reporting Moderately or Greatly Wrong)</a:t>
            </a:r>
          </a:p>
        </c:rich>
      </c:tx>
      <c:overlay val="0"/>
      <c:spPr>
        <a:noFill/>
        <a:ln>
          <a:noFill/>
        </a:ln>
        <a:effectLst/>
      </c:spPr>
      <c:txPr>
        <a:bodyPr rot="0" spcFirstLastPara="1" vertOverflow="ellipsis" vert="horz" wrap="square" anchor="ctr" anchorCtr="1"/>
        <a:lstStyle/>
        <a:p>
          <a:pPr>
            <a:defRPr sz="2400" b="0" i="0" u="none" strike="noStrike" kern="1200" spc="0" baseline="0">
              <a:solidFill>
                <a:sysClr val="windowText" lastClr="000000"/>
              </a:solidFill>
              <a:latin typeface="Garamond" panose="02020404030301010803" pitchFamily="18" charset="0"/>
              <a:ea typeface="+mn-ea"/>
              <a:cs typeface="+mn-cs"/>
            </a:defRPr>
          </a:pPr>
          <a:endParaRPr lang="en-US"/>
        </a:p>
      </c:txPr>
    </c:title>
    <c:autoTitleDeleted val="0"/>
    <c:plotArea>
      <c:layout>
        <c:manualLayout>
          <c:layoutTarget val="inner"/>
          <c:xMode val="edge"/>
          <c:yMode val="edge"/>
          <c:x val="7.5088842813612153E-2"/>
          <c:y val="0.19084774026888554"/>
          <c:w val="0.91444870061107164"/>
          <c:h val="0.56216140016656102"/>
        </c:manualLayout>
      </c:layout>
      <c:barChart>
        <c:barDir val="col"/>
        <c:grouping val="clustered"/>
        <c:varyColors val="0"/>
        <c:ser>
          <c:idx val="0"/>
          <c:order val="0"/>
          <c:tx>
            <c:strRef>
              <c:f>'[Enfield Adult and Young Adult Outcome Charts for Reporting.xlsx]DemosandParents'!$K$134</c:f>
              <c:strCache>
                <c:ptCount val="1"/>
                <c:pt idx="0">
                  <c:v>Percent</c:v>
                </c:pt>
              </c:strCache>
            </c:strRef>
          </c:tx>
          <c:spPr>
            <a:solidFill>
              <a:srgbClr val="33993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'[Enfield Adult and Young Adult Outcome Charts for Reporting.xlsx]DemosandParents'!$J$135:$J$138</c:f>
              <c:strCache>
                <c:ptCount val="4"/>
                <c:pt idx="0">
                  <c:v>Drink alcohol (beer, wine, liquor) (more than a sip, outside of religious activities)</c:v>
                </c:pt>
                <c:pt idx="1">
                  <c:v>Use E-Cigarettes or Vape (Ex. JUUL) on a daily basis</c:v>
                </c:pt>
                <c:pt idx="2">
                  <c:v>Use marijuana 1 or 2 times per week</c:v>
                </c:pt>
                <c:pt idx="3">
                  <c:v>Use prescription medication for non-medical use, used for the purpose of getting "high"</c:v>
                </c:pt>
              </c:strCache>
            </c:strRef>
          </c:cat>
          <c:val>
            <c:numRef>
              <c:f>'[Enfield Adult and Young Adult Outcome Charts for Reporting.xlsx]DemosandParents'!$K$135:$K$138</c:f>
              <c:numCache>
                <c:formatCode>###0.0%</c:formatCode>
                <c:ptCount val="4"/>
                <c:pt idx="0">
                  <c:v>0.86407766990291268</c:v>
                </c:pt>
                <c:pt idx="1">
                  <c:v>0.97087378640776689</c:v>
                </c:pt>
                <c:pt idx="2">
                  <c:v>0.89215686274509809</c:v>
                </c:pt>
                <c:pt idx="3">
                  <c:v>0.99029126213592233</c:v>
                </c:pt>
              </c:numCache>
            </c:numRef>
          </c:val>
          <c:extLst>
            <c:ext xmlns:c16="http://schemas.microsoft.com/office/drawing/2014/chart" uri="{C3380CC4-5D6E-409C-BE32-E72D297353CC}">
              <c16:uniqueId val="{00000000-C498-414F-BD2D-6080648D3147}"/>
            </c:ext>
          </c:extLst>
        </c:ser>
        <c:dLbls>
          <c:showLegendKey val="0"/>
          <c:showVal val="0"/>
          <c:showCatName val="0"/>
          <c:showSerName val="0"/>
          <c:showPercent val="0"/>
          <c:showBubbleSize val="0"/>
        </c:dLbls>
        <c:gapWidth val="104"/>
        <c:axId val="1233946671"/>
        <c:axId val="1233944591"/>
      </c:barChart>
      <c:catAx>
        <c:axId val="12339466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crossAx val="1233944591"/>
        <c:crosses val="autoZero"/>
        <c:auto val="1"/>
        <c:lblAlgn val="ctr"/>
        <c:lblOffset val="100"/>
        <c:noMultiLvlLbl val="0"/>
      </c:catAx>
      <c:valAx>
        <c:axId val="1233944591"/>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crossAx val="1233946671"/>
        <c:crosses val="autoZero"/>
        <c:crossBetween val="between"/>
      </c:valAx>
      <c:spPr>
        <a:noFill/>
        <a:ln>
          <a:noFill/>
        </a:ln>
        <a:effectLst/>
      </c:spPr>
    </c:plotArea>
    <c:plotVisOnly val="1"/>
    <c:dispBlanksAs val="gap"/>
    <c:showDLblsOverMax val="0"/>
    <c:extLst/>
  </c:chart>
  <c:spPr>
    <a:solidFill>
      <a:schemeClr val="bg1"/>
    </a:solidFill>
    <a:ln w="9525" cap="flat" cmpd="sng" algn="ctr">
      <a:noFill/>
      <a:round/>
    </a:ln>
    <a:effectLst/>
  </c:spPr>
  <c:txPr>
    <a:bodyPr/>
    <a:lstStyle/>
    <a:p>
      <a:pPr>
        <a:defRPr sz="2000">
          <a:solidFill>
            <a:sysClr val="windowText" lastClr="000000"/>
          </a:solidFill>
          <a:latin typeface="Garamond" panose="02020404030301010803" pitchFamily="18" charset="0"/>
        </a:defRPr>
      </a:pPr>
      <a:endParaRPr lang="en-US"/>
    </a:p>
  </c:txPr>
  <c:externalData r:id="rId4">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solidFill>
                <a:latin typeface="Garamond" panose="02020404030301010803" pitchFamily="18" charset="0"/>
                <a:ea typeface="+mn-ea"/>
                <a:cs typeface="+mn-cs"/>
              </a:defRPr>
            </a:pPr>
            <a:r>
              <a:rPr lang="en-US" sz="2000" b="1"/>
              <a:t>Student and Employment Status</a:t>
            </a:r>
          </a:p>
        </c:rich>
      </c:tx>
      <c:layout>
        <c:manualLayout>
          <c:xMode val="edge"/>
          <c:yMode val="edge"/>
          <c:x val="0.22481863163920304"/>
          <c:y val="1.8023970484092048E-2"/>
        </c:manualLayout>
      </c:layout>
      <c:overlay val="0"/>
      <c:spPr>
        <a:noFill/>
        <a:ln>
          <a:noFill/>
        </a:ln>
        <a:effectLst/>
      </c:spPr>
      <c:txPr>
        <a:bodyPr rot="0" spcFirstLastPara="1" vertOverflow="ellipsis" vert="horz" wrap="square" anchor="ctr" anchorCtr="1"/>
        <a:lstStyle/>
        <a:p>
          <a:pPr>
            <a:defRPr sz="2000" b="1" i="0" u="none" strike="noStrike" kern="1200" spc="0" baseline="0">
              <a:solidFill>
                <a:schemeClr val="tx1"/>
              </a:solidFill>
              <a:latin typeface="Garamond" panose="02020404030301010803" pitchFamily="18" charset="0"/>
              <a:ea typeface="+mn-ea"/>
              <a:cs typeface="+mn-cs"/>
            </a:defRPr>
          </a:pPr>
          <a:endParaRPr lang="en-US"/>
        </a:p>
      </c:txPr>
    </c:title>
    <c:autoTitleDeleted val="0"/>
    <c:plotArea>
      <c:layout>
        <c:manualLayout>
          <c:layoutTarget val="inner"/>
          <c:xMode val="edge"/>
          <c:yMode val="edge"/>
          <c:x val="0.29005967743592492"/>
          <c:y val="0.11183185017629368"/>
          <c:w val="0.69248495016019462"/>
          <c:h val="0.84933897970030059"/>
        </c:manualLayout>
      </c:layout>
      <c:barChart>
        <c:barDir val="bar"/>
        <c:grouping val="stacked"/>
        <c:varyColors val="0"/>
        <c:ser>
          <c:idx val="0"/>
          <c:order val="0"/>
          <c:tx>
            <c:strRef>
              <c:f>Sheet1!$B$1</c:f>
              <c:strCache>
                <c:ptCount val="1"/>
                <c:pt idx="0">
                  <c:v>Full Time</c:v>
                </c:pt>
              </c:strCache>
            </c:strRef>
          </c:tx>
          <c:spPr>
            <a:solidFill>
              <a:schemeClr val="accent1">
                <a:lumMod val="20000"/>
                <a:lumOff val="80000"/>
              </a:schemeClr>
            </a:solidFill>
            <a:ln w="12700">
              <a:noFill/>
            </a:ln>
            <a:effectLst/>
          </c:spPr>
          <c:invertIfNegative val="0"/>
          <c:dLbls>
            <c:dLbl>
              <c:idx val="0"/>
              <c:layout>
                <c:manualLayout>
                  <c:x val="-6.6041152545165567E-4"/>
                  <c:y val="2.7636107769257456E-3"/>
                </c:manualLayout>
              </c:layout>
              <c:showLegendKey val="0"/>
              <c:showVal val="1"/>
              <c:showCatName val="0"/>
              <c:showSerName val="1"/>
              <c:showPercent val="0"/>
              <c:showBubbleSize val="0"/>
              <c:extLst>
                <c:ext xmlns:c15="http://schemas.microsoft.com/office/drawing/2012/chart" uri="{CE6537A1-D6FC-4f65-9D91-7224C49458BB}">
                  <c15:layout>
                    <c:manualLayout>
                      <c:w val="0.28120531389207343"/>
                      <c:h val="0.15259963440526889"/>
                    </c:manualLayout>
                  </c15:layout>
                </c:ext>
                <c:ext xmlns:c16="http://schemas.microsoft.com/office/drawing/2014/chart" uri="{C3380CC4-5D6E-409C-BE32-E72D297353CC}">
                  <c16:uniqueId val="{00000000-021B-4335-B8F1-89E94D90C528}"/>
                </c:ext>
              </c:extLst>
            </c:dLbl>
            <c:dLbl>
              <c:idx val="1"/>
              <c:layout>
                <c:manualLayout>
                  <c:x val="1.8449294155652177E-2"/>
                  <c:y val="4.0589676449237787E-4"/>
                </c:manualLayout>
              </c:layout>
              <c:showLegendKey val="0"/>
              <c:showVal val="1"/>
              <c:showCatName val="0"/>
              <c:showSerName val="1"/>
              <c:showPercent val="0"/>
              <c:showBubbleSize val="0"/>
              <c:extLst>
                <c:ext xmlns:c15="http://schemas.microsoft.com/office/drawing/2012/chart" uri="{CE6537A1-D6FC-4f65-9D91-7224C49458BB}">
                  <c15:layout>
                    <c:manualLayout>
                      <c:w val="0.17393181613231315"/>
                      <c:h val="0.12323199957222856"/>
                    </c:manualLayout>
                  </c15:layout>
                </c:ext>
                <c:ext xmlns:c16="http://schemas.microsoft.com/office/drawing/2014/chart" uri="{C3380CC4-5D6E-409C-BE32-E72D297353CC}">
                  <c16:uniqueId val="{00000001-021B-4335-B8F1-89E94D90C528}"/>
                </c:ext>
              </c:extLst>
            </c:dLbl>
            <c:dLbl>
              <c:idx val="2"/>
              <c:layout>
                <c:manualLayout>
                  <c:x val="4.2468235006729124E-2"/>
                  <c:y val="-4.297968733796536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21B-4335-B8F1-89E94D90C528}"/>
                </c:ext>
              </c:extLst>
            </c:dLbl>
            <c:dLbl>
              <c:idx val="3"/>
              <c:layout>
                <c:manualLayout>
                  <c:x val="7.8233602688452503E-2"/>
                  <c:y val="-5.281721520792190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21B-4335-B8F1-89E94D90C528}"/>
                </c:ext>
              </c:extLst>
            </c:dLbl>
            <c:dLbl>
              <c:idx val="4"/>
              <c:layout>
                <c:manualLayout>
                  <c:x val="4.1440032053221131E-2"/>
                  <c:y val="-5.76579999740744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21B-4335-B8F1-89E94D90C528}"/>
                </c:ext>
              </c:extLst>
            </c:dLbl>
            <c:numFmt formatCode="0.0%"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Student</c:v>
                </c:pt>
                <c:pt idx="1">
                  <c:v>Employment</c:v>
                </c:pt>
                <c:pt idx="2">
                  <c:v>Stay at home parent</c:v>
                </c:pt>
                <c:pt idx="3">
                  <c:v>Not employed, looking</c:v>
                </c:pt>
                <c:pt idx="4">
                  <c:v>Not employed, not looking</c:v>
                </c:pt>
              </c:strCache>
            </c:strRef>
          </c:cat>
          <c:val>
            <c:numRef>
              <c:f>Sheet1!$B$2:$B$6</c:f>
              <c:numCache>
                <c:formatCode>0.00%</c:formatCode>
                <c:ptCount val="5"/>
                <c:pt idx="0">
                  <c:v>0.69099999999999995</c:v>
                </c:pt>
                <c:pt idx="1">
                  <c:v>0.14499999999999999</c:v>
                </c:pt>
                <c:pt idx="2">
                  <c:v>1.7999999999999999E-2</c:v>
                </c:pt>
                <c:pt idx="3">
                  <c:v>0.109</c:v>
                </c:pt>
                <c:pt idx="4">
                  <c:v>1.7999999999999999E-2</c:v>
                </c:pt>
              </c:numCache>
            </c:numRef>
          </c:val>
          <c:extLst>
            <c:ext xmlns:c16="http://schemas.microsoft.com/office/drawing/2014/chart" uri="{C3380CC4-5D6E-409C-BE32-E72D297353CC}">
              <c16:uniqueId val="{00000005-021B-4335-B8F1-89E94D90C528}"/>
            </c:ext>
          </c:extLst>
        </c:ser>
        <c:ser>
          <c:idx val="1"/>
          <c:order val="1"/>
          <c:tx>
            <c:strRef>
              <c:f>Sheet1!$C$1</c:f>
              <c:strCache>
                <c:ptCount val="1"/>
                <c:pt idx="0">
                  <c:v>Part Time</c:v>
                </c:pt>
              </c:strCache>
            </c:strRef>
          </c:tx>
          <c:spPr>
            <a:solidFill>
              <a:schemeClr val="accent6">
                <a:lumMod val="20000"/>
                <a:lumOff val="80000"/>
              </a:schemeClr>
            </a:solidFill>
            <a:ln w="6350">
              <a:noFill/>
            </a:ln>
            <a:effectLst/>
          </c:spPr>
          <c:invertIfNegative val="0"/>
          <c:dLbls>
            <c:dLbl>
              <c:idx val="0"/>
              <c:layout>
                <c:manualLayout>
                  <c:x val="-4.2045644721816419E-3"/>
                  <c:y val="4.5939621268068637E-4"/>
                </c:manualLayout>
              </c:layout>
              <c:showLegendKey val="0"/>
              <c:showVal val="1"/>
              <c:showCatName val="0"/>
              <c:showSerName val="1"/>
              <c:showPercent val="0"/>
              <c:showBubbleSize val="0"/>
              <c:extLst>
                <c:ext xmlns:c15="http://schemas.microsoft.com/office/drawing/2012/chart" uri="{CE6537A1-D6FC-4f65-9D91-7224C49458BB}">
                  <c15:layout>
                    <c:manualLayout>
                      <c:w val="0.1881651357296388"/>
                      <c:h val="0.12708761374831484"/>
                    </c:manualLayout>
                  </c15:layout>
                </c:ext>
                <c:ext xmlns:c16="http://schemas.microsoft.com/office/drawing/2014/chart" uri="{C3380CC4-5D6E-409C-BE32-E72D297353CC}">
                  <c16:uniqueId val="{00000006-021B-4335-B8F1-89E94D90C528}"/>
                </c:ext>
              </c:extLst>
            </c:dLbl>
            <c:dLbl>
              <c:idx val="1"/>
              <c:layout>
                <c:manualLayout>
                  <c:x val="7.6180407240283868E-2"/>
                  <c:y val="-7.270494140827562E-3"/>
                </c:manualLayout>
              </c:layout>
              <c:showLegendKey val="0"/>
              <c:showVal val="1"/>
              <c:showCatName val="0"/>
              <c:showSerName val="1"/>
              <c:showPercent val="0"/>
              <c:showBubbleSize val="0"/>
              <c:extLst>
                <c:ext xmlns:c15="http://schemas.microsoft.com/office/drawing/2012/chart" uri="{CE6537A1-D6FC-4f65-9D91-7224C49458BB}">
                  <c15:layout>
                    <c:manualLayout>
                      <c:w val="0.18011858436172651"/>
                      <c:h val="0.12513509637820178"/>
                    </c:manualLayout>
                  </c15:layout>
                </c:ext>
                <c:ext xmlns:c16="http://schemas.microsoft.com/office/drawing/2014/chart" uri="{C3380CC4-5D6E-409C-BE32-E72D297353CC}">
                  <c16:uniqueId val="{00000007-021B-4335-B8F1-89E94D90C528}"/>
                </c:ext>
              </c:extLst>
            </c:dLbl>
            <c:numFmt formatCode="0.0%"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Student</c:v>
                </c:pt>
                <c:pt idx="1">
                  <c:v>Employment</c:v>
                </c:pt>
                <c:pt idx="2">
                  <c:v>Stay at home parent</c:v>
                </c:pt>
                <c:pt idx="3">
                  <c:v>Not employed, looking</c:v>
                </c:pt>
                <c:pt idx="4">
                  <c:v>Not employed, not looking</c:v>
                </c:pt>
              </c:strCache>
            </c:strRef>
          </c:cat>
          <c:val>
            <c:numRef>
              <c:f>Sheet1!$C$2:$C$6</c:f>
              <c:numCache>
                <c:formatCode>0.00%</c:formatCode>
                <c:ptCount val="5"/>
                <c:pt idx="0">
                  <c:v>0.23599999999999999</c:v>
                </c:pt>
                <c:pt idx="1">
                  <c:v>0.47299999999999998</c:v>
                </c:pt>
              </c:numCache>
            </c:numRef>
          </c:val>
          <c:extLst>
            <c:ext xmlns:c16="http://schemas.microsoft.com/office/drawing/2014/chart" uri="{C3380CC4-5D6E-409C-BE32-E72D297353CC}">
              <c16:uniqueId val="{00000008-021B-4335-B8F1-89E94D90C528}"/>
            </c:ext>
          </c:extLst>
        </c:ser>
        <c:dLbls>
          <c:showLegendKey val="0"/>
          <c:showVal val="0"/>
          <c:showCatName val="0"/>
          <c:showSerName val="0"/>
          <c:showPercent val="0"/>
          <c:showBubbleSize val="0"/>
        </c:dLbls>
        <c:gapWidth val="55"/>
        <c:overlap val="100"/>
        <c:axId val="831056928"/>
        <c:axId val="831058368"/>
      </c:barChart>
      <c:catAx>
        <c:axId val="83105692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831058368"/>
        <c:crosses val="autoZero"/>
        <c:auto val="1"/>
        <c:lblAlgn val="ctr"/>
        <c:lblOffset val="100"/>
        <c:noMultiLvlLbl val="0"/>
      </c:catAx>
      <c:valAx>
        <c:axId val="831058368"/>
        <c:scaling>
          <c:orientation val="minMax"/>
          <c:max val="0.94000000000000006"/>
        </c:scaling>
        <c:delete val="1"/>
        <c:axPos val="t"/>
        <c:numFmt formatCode="0%" sourceLinked="0"/>
        <c:majorTickMark val="out"/>
        <c:minorTickMark val="none"/>
        <c:tickLblPos val="nextTo"/>
        <c:crossAx val="8310569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19050">
      <a:noFill/>
    </a:ln>
    <a:effectLst/>
  </c:spPr>
  <c:txPr>
    <a:bodyPr/>
    <a:lstStyle/>
    <a:p>
      <a:pPr>
        <a:defRPr>
          <a:solidFill>
            <a:schemeClr val="tx1"/>
          </a:solidFill>
          <a:latin typeface="Garamond" panose="02020404030301010803" pitchFamily="18" charset="0"/>
        </a:defRPr>
      </a:pPr>
      <a:endParaRPr lang="en-US"/>
    </a:p>
  </c:txPr>
  <c:externalData r:id="rId3">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1" i="0" u="none" strike="noStrike" kern="1200" spc="0" baseline="0">
                <a:solidFill>
                  <a:sysClr val="windowText" lastClr="000000"/>
                </a:solidFill>
                <a:latin typeface="Garamond" panose="02020404030301010803" pitchFamily="18" charset="0"/>
                <a:ea typeface="+mn-ea"/>
                <a:cs typeface="+mn-cs"/>
              </a:defRPr>
            </a:pPr>
            <a:r>
              <a:rPr lang="en-US" sz="2000" b="1"/>
              <a:t>Living Arrangements</a:t>
            </a:r>
          </a:p>
        </c:rich>
      </c:tx>
      <c:overlay val="0"/>
      <c:spPr>
        <a:noFill/>
        <a:ln>
          <a:noFill/>
        </a:ln>
        <a:effectLst/>
      </c:spPr>
    </c:title>
    <c:autoTitleDeleted val="0"/>
    <c:plotArea>
      <c:layout>
        <c:manualLayout>
          <c:layoutTarget val="inner"/>
          <c:xMode val="edge"/>
          <c:yMode val="edge"/>
          <c:x val="0.53876609753496651"/>
          <c:y val="0.10932274382972104"/>
          <c:w val="0.4346791118724625"/>
          <c:h val="0.86238195776729232"/>
        </c:manualLayout>
      </c:layout>
      <c:barChart>
        <c:barDir val="bar"/>
        <c:grouping val="clustered"/>
        <c:varyColors val="0"/>
        <c:ser>
          <c:idx val="0"/>
          <c:order val="0"/>
          <c:tx>
            <c:strRef>
              <c:f>'[Enfield Adult and Young Adult Outcome Charts for Reporting.xlsx]YAOnly'!$K$19</c:f>
              <c:strCache>
                <c:ptCount val="1"/>
                <c:pt idx="0">
                  <c:v>Young Adults ≤25</c:v>
                </c:pt>
              </c:strCache>
            </c:strRef>
          </c:tx>
          <c:spPr>
            <a:solidFill>
              <a:srgbClr val="A02B93">
                <a:lumMod val="60000"/>
                <a:lumOff val="40000"/>
              </a:srgbClr>
            </a:solidFill>
            <a:ln>
              <a:noFill/>
            </a:ln>
            <a:effectLst/>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1-9BFA-4E0B-AF6D-D9DE8605FB74}"/>
                </c:ext>
              </c:extLst>
            </c:dLbl>
            <c:dLbl>
              <c:idx val="2"/>
              <c:delete val="1"/>
              <c:extLst>
                <c:ext xmlns:c15="http://schemas.microsoft.com/office/drawing/2012/chart" uri="{CE6537A1-D6FC-4f65-9D91-7224C49458BB}"/>
                <c:ext xmlns:c16="http://schemas.microsoft.com/office/drawing/2014/chart" uri="{C3380CC4-5D6E-409C-BE32-E72D297353CC}">
                  <c16:uniqueId val="{00000002-9BFA-4E0B-AF6D-D9DE8605FB74}"/>
                </c:ext>
              </c:extLst>
            </c:dLbl>
            <c:dLbl>
              <c:idx val="5"/>
              <c:delete val="1"/>
              <c:extLst>
                <c:ext xmlns:c15="http://schemas.microsoft.com/office/drawing/2012/chart" uri="{CE6537A1-D6FC-4f65-9D91-7224C49458BB}"/>
                <c:ext xmlns:c16="http://schemas.microsoft.com/office/drawing/2014/chart" uri="{C3380CC4-5D6E-409C-BE32-E72D297353CC}">
                  <c16:uniqueId val="{00000003-9BFA-4E0B-AF6D-D9DE8605FB74}"/>
                </c:ext>
              </c:extLst>
            </c:dLbl>
            <c:dLbl>
              <c:idx val="6"/>
              <c:delete val="1"/>
              <c:extLst>
                <c:ext xmlns:c15="http://schemas.microsoft.com/office/drawing/2012/chart" uri="{CE6537A1-D6FC-4f65-9D91-7224C49458BB}"/>
                <c:ext xmlns:c16="http://schemas.microsoft.com/office/drawing/2014/chart" uri="{C3380CC4-5D6E-409C-BE32-E72D297353CC}">
                  <c16:uniqueId val="{00000004-9BFA-4E0B-AF6D-D9DE8605FB74}"/>
                </c:ext>
              </c:extLst>
            </c:dLbl>
            <c:dLbl>
              <c:idx val="7"/>
              <c:delete val="1"/>
              <c:extLst>
                <c:ext xmlns:c15="http://schemas.microsoft.com/office/drawing/2012/chart" uri="{CE6537A1-D6FC-4f65-9D91-7224C49458BB}"/>
                <c:ext xmlns:c16="http://schemas.microsoft.com/office/drawing/2014/chart" uri="{C3380CC4-5D6E-409C-BE32-E72D297353CC}">
                  <c16:uniqueId val="{00000005-9BFA-4E0B-AF6D-D9DE8605FB74}"/>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'[Enfield Adult and Young Adult Outcome Charts for Reporting.xlsx]YAOnly'!$J$20:$J$28</c:f>
              <c:strCache>
                <c:ptCount val="9"/>
                <c:pt idx="0">
                  <c:v>Home with parent/family</c:v>
                </c:pt>
                <c:pt idx="1">
                  <c:v>A residence on a college campus</c:v>
                </c:pt>
                <c:pt idx="2">
                  <c:v>House or apartment alone</c:v>
                </c:pt>
                <c:pt idx="3">
                  <c:v>House or apartment with roommate(s)</c:v>
                </c:pt>
                <c:pt idx="4">
                  <c:v>House or apartment with spouse or partner</c:v>
                </c:pt>
                <c:pt idx="5">
                  <c:v>A shelter or emergency housing</c:v>
                </c:pt>
                <c:pt idx="6">
                  <c:v>A facility that provides mental health or addiction services</c:v>
                </c:pt>
                <c:pt idx="7">
                  <c:v>A correctional facility</c:v>
                </c:pt>
                <c:pt idx="8">
                  <c:v>I do not have a regular or consistent place to sleep</c:v>
                </c:pt>
              </c:strCache>
            </c:strRef>
          </c:cat>
          <c:val>
            <c:numRef>
              <c:f>'[Enfield Adult and Young Adult Outcome Charts for Reporting.xlsx]YAOnly'!$K$20:$K$28</c:f>
              <c:numCache>
                <c:formatCode>###0.0%</c:formatCode>
                <c:ptCount val="9"/>
                <c:pt idx="0">
                  <c:v>0.90909090909090906</c:v>
                </c:pt>
                <c:pt idx="1">
                  <c:v>0</c:v>
                </c:pt>
                <c:pt idx="2">
                  <c:v>0</c:v>
                </c:pt>
                <c:pt idx="3">
                  <c:v>3.6363636363636362E-2</c:v>
                </c:pt>
                <c:pt idx="4">
                  <c:v>3.6363636363636362E-2</c:v>
                </c:pt>
                <c:pt idx="5">
                  <c:v>0</c:v>
                </c:pt>
                <c:pt idx="6">
                  <c:v>0</c:v>
                </c:pt>
                <c:pt idx="7">
                  <c:v>0</c:v>
                </c:pt>
                <c:pt idx="8">
                  <c:v>1.8181818181818181E-2</c:v>
                </c:pt>
              </c:numCache>
            </c:numRef>
          </c:val>
          <c:extLst>
            <c:ext xmlns:c16="http://schemas.microsoft.com/office/drawing/2014/chart" uri="{C3380CC4-5D6E-409C-BE32-E72D297353CC}">
              <c16:uniqueId val="{00000000-9BFA-4E0B-AF6D-D9DE8605FB74}"/>
            </c:ext>
          </c:extLst>
        </c:ser>
        <c:dLbls>
          <c:showLegendKey val="0"/>
          <c:showVal val="0"/>
          <c:showCatName val="0"/>
          <c:showSerName val="0"/>
          <c:showPercent val="0"/>
          <c:showBubbleSize val="0"/>
        </c:dLbls>
        <c:gapWidth val="120"/>
        <c:axId val="853391632"/>
        <c:axId val="853398352"/>
      </c:barChart>
      <c:catAx>
        <c:axId val="85339163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Garamond" panose="02020404030301010803" pitchFamily="18" charset="0"/>
                <a:ea typeface="+mn-ea"/>
                <a:cs typeface="+mn-cs"/>
              </a:defRPr>
            </a:pPr>
            <a:endParaRPr lang="en-US"/>
          </a:p>
        </c:txPr>
        <c:crossAx val="853398352"/>
        <c:crosses val="autoZero"/>
        <c:auto val="1"/>
        <c:lblAlgn val="ctr"/>
        <c:lblOffset val="100"/>
        <c:noMultiLvlLbl val="0"/>
      </c:catAx>
      <c:valAx>
        <c:axId val="853398352"/>
        <c:scaling>
          <c:orientation val="minMax"/>
        </c:scaling>
        <c:delete val="1"/>
        <c:axPos val="t"/>
        <c:numFmt formatCode="0%" sourceLinked="0"/>
        <c:majorTickMark val="none"/>
        <c:minorTickMark val="none"/>
        <c:tickLblPos val="high"/>
        <c:crossAx val="853391632"/>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a:solidFill>
            <a:sysClr val="windowText" lastClr="000000"/>
          </a:solidFill>
          <a:latin typeface="Garamond" panose="02020404030301010803" pitchFamily="18" charset="0"/>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0142658270781"/>
          <c:y val="2.4492513848323478E-2"/>
          <c:w val="0.83422171044716753"/>
          <c:h val="0.65560674519569362"/>
        </c:manualLayout>
      </c:layout>
      <c:barChart>
        <c:barDir val="col"/>
        <c:grouping val="clustered"/>
        <c:varyColors val="0"/>
        <c:ser>
          <c:idx val="0"/>
          <c:order val="0"/>
          <c:tx>
            <c:strRef>
              <c:f>'Youth_Lifestyles Emotional'!$I$57:$I$58</c:f>
              <c:strCache>
                <c:ptCount val="2"/>
                <c:pt idx="0">
                  <c:v>Grade </c:v>
                </c:pt>
                <c:pt idx="1">
                  <c:v>6-8</c:v>
                </c:pt>
              </c:strCache>
            </c:strRef>
          </c:tx>
          <c:spPr>
            <a:solidFill>
              <a:srgbClr val="669900"/>
            </a:solidFill>
            <a:ln>
              <a:noFill/>
            </a:ln>
            <a:effectLst/>
          </c:spPr>
          <c:invertIfNegative val="0"/>
          <c:cat>
            <c:strRef>
              <c:f>'Youth_Lifestyles Emotional'!$G$59:$G$63</c:f>
              <c:strCache>
                <c:ptCount val="5"/>
                <c:pt idx="0">
                  <c:v>Thoughts of Self Harm</c:v>
                </c:pt>
                <c:pt idx="1">
                  <c:v>Self Harm</c:v>
                </c:pt>
                <c:pt idx="2">
                  <c:v>Physical Abuse - Intimate Partner</c:v>
                </c:pt>
                <c:pt idx="3">
                  <c:v>Sad or Hopeless (2 weeks in a row)</c:v>
                </c:pt>
                <c:pt idx="4">
                  <c:v>Considered Suicide</c:v>
                </c:pt>
              </c:strCache>
              <c:extLst/>
            </c:strRef>
          </c:cat>
          <c:val>
            <c:numRef>
              <c:f>'Youth_Lifestyles Emotional'!$I$59:$I$63</c:f>
              <c:numCache>
                <c:formatCode>0.0%</c:formatCode>
                <c:ptCount val="5"/>
                <c:pt idx="0">
                  <c:v>0.25978260869565217</c:v>
                </c:pt>
                <c:pt idx="1">
                  <c:v>0.15869565217391304</c:v>
                </c:pt>
                <c:pt idx="2">
                  <c:v>4.1259500542888163E-2</c:v>
                </c:pt>
                <c:pt idx="3">
                  <c:v>0.24295010845986983</c:v>
                </c:pt>
                <c:pt idx="4">
                  <c:v>0.1337719298245614</c:v>
                </c:pt>
              </c:numCache>
              <c:extLst/>
            </c:numRef>
          </c:val>
          <c:extLst>
            <c:ext xmlns:c16="http://schemas.microsoft.com/office/drawing/2014/chart" uri="{C3380CC4-5D6E-409C-BE32-E72D297353CC}">
              <c16:uniqueId val="{00000000-1DBE-4E74-8BDA-E0EC332ADC19}"/>
            </c:ext>
          </c:extLst>
        </c:ser>
        <c:ser>
          <c:idx val="1"/>
          <c:order val="1"/>
          <c:tx>
            <c:strRef>
              <c:f>'Youth_Lifestyles Emotional'!$J$57:$J$58</c:f>
              <c:strCache>
                <c:ptCount val="2"/>
                <c:pt idx="0">
                  <c:v>Grade </c:v>
                </c:pt>
                <c:pt idx="1">
                  <c:v>9-12</c:v>
                </c:pt>
              </c:strCache>
            </c:strRef>
          </c:tx>
          <c:spPr>
            <a:solidFill>
              <a:srgbClr val="3366FF"/>
            </a:solidFill>
            <a:ln>
              <a:noFill/>
            </a:ln>
            <a:effectLst/>
          </c:spPr>
          <c:invertIfNegative val="0"/>
          <c:cat>
            <c:strRef>
              <c:f>'Youth_Lifestyles Emotional'!$G$59:$G$63</c:f>
              <c:strCache>
                <c:ptCount val="5"/>
                <c:pt idx="0">
                  <c:v>Thoughts of Self Harm</c:v>
                </c:pt>
                <c:pt idx="1">
                  <c:v>Self Harm</c:v>
                </c:pt>
                <c:pt idx="2">
                  <c:v>Physical Abuse - Intimate Partner</c:v>
                </c:pt>
                <c:pt idx="3">
                  <c:v>Sad or Hopeless (2 weeks in a row)</c:v>
                </c:pt>
                <c:pt idx="4">
                  <c:v>Considered Suicide</c:v>
                </c:pt>
              </c:strCache>
              <c:extLst/>
            </c:strRef>
          </c:cat>
          <c:val>
            <c:numRef>
              <c:f>'Youth_Lifestyles Emotional'!$J$59:$J$63</c:f>
              <c:numCache>
                <c:formatCode>0.0%</c:formatCode>
                <c:ptCount val="5"/>
                <c:pt idx="0">
                  <c:v>0.21686746987951808</c:v>
                </c:pt>
                <c:pt idx="1">
                  <c:v>0.14655172413793102</c:v>
                </c:pt>
                <c:pt idx="2">
                  <c:v>5.5077452667814109E-2</c:v>
                </c:pt>
                <c:pt idx="3">
                  <c:v>0.28055077452667815</c:v>
                </c:pt>
                <c:pt idx="4">
                  <c:v>0.14507772020725387</c:v>
                </c:pt>
              </c:numCache>
              <c:extLst/>
            </c:numRef>
          </c:val>
          <c:extLst>
            <c:ext xmlns:c16="http://schemas.microsoft.com/office/drawing/2014/chart" uri="{C3380CC4-5D6E-409C-BE32-E72D297353CC}">
              <c16:uniqueId val="{00000001-1DBE-4E74-8BDA-E0EC332ADC19}"/>
            </c:ext>
          </c:extLst>
        </c:ser>
        <c:ser>
          <c:idx val="2"/>
          <c:order val="2"/>
          <c:tx>
            <c:strRef>
              <c:f>'Youth_Lifestyles Emotional'!$K$57:$K$58</c:f>
              <c:strCache>
                <c:ptCount val="2"/>
                <c:pt idx="0">
                  <c:v>Grade </c:v>
                </c:pt>
                <c:pt idx="1">
                  <c:v>6-12</c:v>
                </c:pt>
              </c:strCache>
            </c:strRef>
          </c:tx>
          <c:spPr>
            <a:solidFill>
              <a:srgbClr val="990099"/>
            </a:solidFill>
            <a:ln>
              <a:noFill/>
            </a:ln>
            <a:effectLst/>
          </c:spPr>
          <c:invertIfNegative val="0"/>
          <c:cat>
            <c:strRef>
              <c:f>'Youth_Lifestyles Emotional'!$G$59:$G$63</c:f>
              <c:strCache>
                <c:ptCount val="5"/>
                <c:pt idx="0">
                  <c:v>Thoughts of Self Harm</c:v>
                </c:pt>
                <c:pt idx="1">
                  <c:v>Self Harm</c:v>
                </c:pt>
                <c:pt idx="2">
                  <c:v>Physical Abuse - Intimate Partner</c:v>
                </c:pt>
                <c:pt idx="3">
                  <c:v>Sad or Hopeless (2 weeks in a row)</c:v>
                </c:pt>
                <c:pt idx="4">
                  <c:v>Considered Suicide</c:v>
                </c:pt>
              </c:strCache>
              <c:extLst/>
            </c:strRef>
          </c:cat>
          <c:val>
            <c:numRef>
              <c:f>'Youth_Lifestyles Emotional'!$K$59:$K$63</c:f>
              <c:numCache>
                <c:formatCode>0.0%</c:formatCode>
                <c:ptCount val="5"/>
                <c:pt idx="0">
                  <c:v>0.23583093179634967</c:v>
                </c:pt>
                <c:pt idx="1">
                  <c:v>0.15192307692307691</c:v>
                </c:pt>
                <c:pt idx="2">
                  <c:v>4.8967834853576572E-2</c:v>
                </c:pt>
                <c:pt idx="3">
                  <c:v>0.26391554702495201</c:v>
                </c:pt>
                <c:pt idx="4">
                  <c:v>0.14009661835748793</c:v>
                </c:pt>
              </c:numCache>
              <c:extLst/>
            </c:numRef>
          </c:val>
          <c:extLst>
            <c:ext xmlns:c16="http://schemas.microsoft.com/office/drawing/2014/chart" uri="{C3380CC4-5D6E-409C-BE32-E72D297353CC}">
              <c16:uniqueId val="{00000002-1DBE-4E74-8BDA-E0EC332ADC19}"/>
            </c:ext>
          </c:extLst>
        </c:ser>
        <c:dLbls>
          <c:showLegendKey val="0"/>
          <c:showVal val="0"/>
          <c:showCatName val="0"/>
          <c:showSerName val="0"/>
          <c:showPercent val="0"/>
          <c:showBubbleSize val="0"/>
        </c:dLbls>
        <c:gapWidth val="139"/>
        <c:axId val="1879904944"/>
        <c:axId val="1886825008"/>
      </c:barChart>
      <c:catAx>
        <c:axId val="1879904944"/>
        <c:scaling>
          <c:orientation val="minMax"/>
        </c:scaling>
        <c:delete val="0"/>
        <c:axPos val="b"/>
        <c:majorGridlines>
          <c:spPr>
            <a:ln w="9525" cap="flat" cmpd="sng" algn="ctr">
              <a:noFill/>
              <a:prstDash val="solid"/>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sz="1800" b="0" i="0" u="none" strike="noStrike" kern="1200" baseline="0">
                <a:solidFill>
                  <a:schemeClr val="tx1"/>
                </a:solidFill>
                <a:latin typeface="Garamond" panose="02020404030301010803" pitchFamily="18" charset="0"/>
                <a:ea typeface="+mn-ea"/>
                <a:cs typeface="+mn-cs"/>
              </a:defRPr>
            </a:pPr>
            <a:endParaRPr lang="en-US"/>
          </a:p>
        </c:txPr>
        <c:crossAx val="1886825008"/>
        <c:crosses val="autoZero"/>
        <c:auto val="1"/>
        <c:lblAlgn val="ctr"/>
        <c:lblOffset val="100"/>
        <c:noMultiLvlLbl val="0"/>
      </c:catAx>
      <c:valAx>
        <c:axId val="1886825008"/>
        <c:scaling>
          <c:orientation val="minMax"/>
        </c:scaling>
        <c:delete val="0"/>
        <c:axPos val="l"/>
        <c:majorGridlines>
          <c:spPr>
            <a:ln w="9525" cap="flat" cmpd="sng" algn="ctr">
              <a:solidFill>
                <a:schemeClr val="tx1">
                  <a:lumMod val="15000"/>
                  <a:lumOff val="85000"/>
                </a:schemeClr>
              </a:solidFill>
              <a:prstDash val="solid"/>
              <a:round/>
            </a:ln>
            <a:effectLst/>
          </c:spPr>
        </c:majorGridlines>
        <c:numFmt formatCode="###0%" sourceLinked="0"/>
        <c:majorTickMark val="out"/>
        <c:minorTickMark val="none"/>
        <c:tickLblPos val="nextTo"/>
        <c:spPr>
          <a:noFill/>
          <a:ln w="9525" cap="flat" cmpd="sng" algn="ctr">
            <a:noFill/>
            <a:prstDash val="solid"/>
            <a:round/>
          </a:ln>
          <a:effectLst/>
        </c:spPr>
        <c:txPr>
          <a:bodyPr rot="-60000000" spcFirstLastPara="1" vertOverflow="ellipsis" vert="horz" wrap="square" anchor="ctr" anchorCtr="1"/>
          <a:lstStyle/>
          <a:p>
            <a:pPr>
              <a:defRPr sz="1800" b="0" i="0" u="none" strike="noStrike" kern="1200" baseline="0">
                <a:solidFill>
                  <a:schemeClr val="tx1"/>
                </a:solidFill>
                <a:latin typeface="Garamond" panose="02020404030301010803" pitchFamily="18" charset="0"/>
                <a:ea typeface="+mn-ea"/>
                <a:cs typeface="+mn-cs"/>
              </a:defRPr>
            </a:pPr>
            <a:endParaRPr lang="en-US"/>
          </a:p>
        </c:txPr>
        <c:crossAx val="1879904944"/>
        <c:crosses val="autoZero"/>
        <c:crossBetween val="between"/>
      </c:valAx>
      <c:dTable>
        <c:showHorzBorder val="1"/>
        <c:showVertBorder val="1"/>
        <c:showOutline val="1"/>
        <c:showKeys val="1"/>
        <c:spPr>
          <a:noFill/>
          <a:ln w="9525" cap="flat" cmpd="sng" algn="ctr">
            <a:solidFill>
              <a:schemeClr val="tx1">
                <a:lumMod val="15000"/>
                <a:lumOff val="85000"/>
              </a:schemeClr>
            </a:solidFill>
            <a:prstDash val="solid"/>
            <a:round/>
          </a:ln>
          <a:effectLst/>
        </c:spPr>
        <c:txPr>
          <a:bodyPr rot="0" spcFirstLastPara="1" vertOverflow="ellipsis" vert="horz" wrap="square" anchor="ctr" anchorCtr="1"/>
          <a:lstStyle/>
          <a:p>
            <a:pPr rtl="0">
              <a:defRPr sz="1800" b="0" i="0" u="none" strike="noStrike" kern="1200" baseline="0">
                <a:solidFill>
                  <a:schemeClr val="tx1"/>
                </a:solidFill>
                <a:latin typeface="Garamond" panose="02020404030301010803" pitchFamily="18" charset="0"/>
                <a:ea typeface="+mn-ea"/>
                <a:cs typeface="+mn-cs"/>
              </a:defRPr>
            </a:pPr>
            <a:endParaRPr lang="en-US"/>
          </a:p>
        </c:txPr>
      </c:dTable>
      <c:spPr>
        <a:noFill/>
        <a:ln>
          <a:noFill/>
        </a:ln>
        <a:effectLst/>
      </c:spPr>
    </c:plotArea>
    <c:plotVisOnly val="1"/>
    <c:dispBlanksAs val="gap"/>
    <c:showDLblsOverMax val="0"/>
    <c:extLst/>
  </c:chart>
  <c:spPr>
    <a:noFill/>
    <a:ln w="9525" cap="flat" cmpd="sng" algn="ctr">
      <a:noFill/>
      <a:prstDash val="solid"/>
      <a:round/>
    </a:ln>
    <a:effectLst/>
  </c:spPr>
  <c:txPr>
    <a:bodyPr/>
    <a:lstStyle/>
    <a:p>
      <a:pPr>
        <a:defRPr sz="1800">
          <a:latin typeface="Garamond" panose="02020404030301010803" pitchFamily="18" charset="0"/>
        </a:defRPr>
      </a:pPr>
      <a:endParaRPr lang="en-US"/>
    </a:p>
  </c:txPr>
  <c:externalData r:id="rId4">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400" b="0" i="0" u="none" strike="noStrike" kern="1200" spc="0" baseline="0">
                <a:solidFill>
                  <a:sysClr val="windowText" lastClr="000000"/>
                </a:solidFill>
                <a:latin typeface="Garamond" panose="02020404030301010803" pitchFamily="18" charset="0"/>
                <a:ea typeface="+mn-ea"/>
                <a:cs typeface="+mn-cs"/>
              </a:defRPr>
            </a:pPr>
            <a:r>
              <a:rPr lang="en-US" sz="2400"/>
              <a:t>Hours Per Week Spent Gaming</a:t>
            </a:r>
          </a:p>
        </c:rich>
      </c:tx>
      <c:overlay val="0"/>
      <c:spPr>
        <a:noFill/>
        <a:ln>
          <a:noFill/>
        </a:ln>
        <a:effectLst/>
      </c:spPr>
      <c:txPr>
        <a:bodyPr rot="0" spcFirstLastPara="1" vertOverflow="ellipsis" vert="horz" wrap="square" anchor="ctr" anchorCtr="1"/>
        <a:lstStyle/>
        <a:p>
          <a:pPr>
            <a:defRPr sz="2400" b="0" i="0" u="none" strike="noStrike" kern="1200" spc="0" baseline="0">
              <a:solidFill>
                <a:sysClr val="windowText" lastClr="000000"/>
              </a:solidFill>
              <a:latin typeface="Garamond" panose="02020404030301010803" pitchFamily="18" charset="0"/>
              <a:ea typeface="+mn-ea"/>
              <a:cs typeface="+mn-cs"/>
            </a:defRPr>
          </a:pPr>
          <a:endParaRPr lang="en-US"/>
        </a:p>
      </c:txPr>
    </c:title>
    <c:autoTitleDeleted val="0"/>
    <c:plotArea>
      <c:layout/>
      <c:barChart>
        <c:barDir val="col"/>
        <c:grouping val="clustered"/>
        <c:varyColors val="0"/>
        <c:ser>
          <c:idx val="0"/>
          <c:order val="0"/>
          <c:spPr>
            <a:solidFill>
              <a:srgbClr val="0F9ED5"/>
            </a:solidFill>
            <a:ln>
              <a:noFill/>
            </a:ln>
            <a:effectLst/>
          </c:spPr>
          <c:invertIfNegative val="0"/>
          <c:dPt>
            <c:idx val="0"/>
            <c:invertIfNegative val="0"/>
            <c:bubble3D val="0"/>
            <c:spPr>
              <a:solidFill>
                <a:sysClr val="window" lastClr="FFFFFF">
                  <a:lumMod val="50000"/>
                </a:sysClr>
              </a:solidFill>
              <a:ln>
                <a:noFill/>
              </a:ln>
              <a:effectLst/>
            </c:spPr>
            <c:extLst>
              <c:ext xmlns:c16="http://schemas.microsoft.com/office/drawing/2014/chart" uri="{C3380CC4-5D6E-409C-BE32-E72D297353CC}">
                <c16:uniqueId val="{00000001-5459-4ED2-9BE2-5C013E6C3B0F}"/>
              </c:ext>
            </c:extLst>
          </c:dPt>
          <c:dLbls>
            <c:numFmt formatCode="0.0%" sourceLinked="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'[Enfield Adult and Young Adult Outcome Charts for Reporting.xlsx]YAOnly'!$J$44:$J$48</c:f>
              <c:strCache>
                <c:ptCount val="5"/>
                <c:pt idx="0">
                  <c:v>None</c:v>
                </c:pt>
                <c:pt idx="1">
                  <c:v>10 or fewer</c:v>
                </c:pt>
                <c:pt idx="2">
                  <c:v>11-20</c:v>
                </c:pt>
                <c:pt idx="3">
                  <c:v>21-30</c:v>
                </c:pt>
                <c:pt idx="4">
                  <c:v>More than 30 hours</c:v>
                </c:pt>
              </c:strCache>
            </c:strRef>
          </c:cat>
          <c:val>
            <c:numRef>
              <c:f>'[Enfield Adult and Young Adult Outcome Charts for Reporting.xlsx]YAOnly'!$K$44:$K$48</c:f>
              <c:numCache>
                <c:formatCode>###0.0%</c:formatCode>
                <c:ptCount val="5"/>
                <c:pt idx="0">
                  <c:v>0.34042553191489361</c:v>
                </c:pt>
                <c:pt idx="1">
                  <c:v>0.34042553191489361</c:v>
                </c:pt>
                <c:pt idx="2">
                  <c:v>0.19148936170212769</c:v>
                </c:pt>
                <c:pt idx="3">
                  <c:v>4.2553191489361701E-2</c:v>
                </c:pt>
                <c:pt idx="4">
                  <c:v>8.5106382978723402E-2</c:v>
                </c:pt>
              </c:numCache>
            </c:numRef>
          </c:val>
          <c:extLst>
            <c:ext xmlns:c16="http://schemas.microsoft.com/office/drawing/2014/chart" uri="{C3380CC4-5D6E-409C-BE32-E72D297353CC}">
              <c16:uniqueId val="{00000000-5459-4ED2-9BE2-5C013E6C3B0F}"/>
            </c:ext>
          </c:extLst>
        </c:ser>
        <c:dLbls>
          <c:showLegendKey val="0"/>
          <c:showVal val="0"/>
          <c:showCatName val="0"/>
          <c:showSerName val="0"/>
          <c:showPercent val="0"/>
          <c:showBubbleSize val="0"/>
        </c:dLbls>
        <c:gapWidth val="120"/>
        <c:overlap val="-27"/>
        <c:axId val="636568368"/>
        <c:axId val="636570288"/>
      </c:barChart>
      <c:catAx>
        <c:axId val="636568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crossAx val="636570288"/>
        <c:crosses val="autoZero"/>
        <c:auto val="1"/>
        <c:lblAlgn val="ctr"/>
        <c:lblOffset val="100"/>
        <c:noMultiLvlLbl val="0"/>
      </c:catAx>
      <c:valAx>
        <c:axId val="6365702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Garamond" panose="02020404030301010803" pitchFamily="18" charset="0"/>
                <a:ea typeface="+mn-ea"/>
                <a:cs typeface="+mn-cs"/>
              </a:defRPr>
            </a:pPr>
            <a:endParaRPr lang="en-US"/>
          </a:p>
        </c:txPr>
        <c:crossAx val="636568368"/>
        <c:crosses val="autoZero"/>
        <c:crossBetween val="between"/>
      </c:valAx>
      <c:spPr>
        <a:noFill/>
        <a:ln>
          <a:noFill/>
        </a:ln>
        <a:effectLst/>
      </c:spPr>
    </c:plotArea>
    <c:plotVisOnly val="1"/>
    <c:dispBlanksAs val="gap"/>
    <c:showDLblsOverMax val="0"/>
    <c:extLst/>
  </c:chart>
  <c:spPr>
    <a:noFill/>
    <a:ln>
      <a:noFill/>
    </a:ln>
    <a:effectLst/>
  </c:spPr>
  <c:txPr>
    <a:bodyPr/>
    <a:lstStyle/>
    <a:p>
      <a:pPr>
        <a:defRPr sz="1400">
          <a:solidFill>
            <a:sysClr val="windowText" lastClr="000000"/>
          </a:solidFill>
          <a:latin typeface="Garamond" panose="02020404030301010803" pitchFamily="18" charset="0"/>
        </a:defRPr>
      </a:pPr>
      <a:endParaRPr lang="en-US"/>
    </a:p>
  </c:txPr>
  <c:externalData r:id="rId4">
    <c:autoUpdate val="0"/>
  </c:externalData>
</c:chartSpace>
</file>

<file path=ppt/charts/chart4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0" i="0" u="none" strike="noStrike" kern="1200" spc="0" baseline="0">
                <a:solidFill>
                  <a:sysClr val="windowText" lastClr="000000"/>
                </a:solidFill>
                <a:latin typeface="Garamond" panose="02020404030301010803" pitchFamily="18" charset="0"/>
                <a:ea typeface="+mn-ea"/>
                <a:cs typeface="+mn-cs"/>
              </a:defRPr>
            </a:pPr>
            <a:r>
              <a:rPr lang="en-US" sz="2000"/>
              <a:t>Consequences of Gaming </a:t>
            </a:r>
          </a:p>
          <a:p>
            <a:pPr>
              <a:defRPr sz="2000"/>
            </a:pPr>
            <a:r>
              <a:rPr lang="en-US" sz="1800"/>
              <a:t>(of those reporting gaming)</a:t>
            </a:r>
          </a:p>
        </c:rich>
      </c:tx>
      <c:overlay val="0"/>
      <c:spPr>
        <a:noFill/>
        <a:ln>
          <a:noFill/>
        </a:ln>
        <a:effectLst/>
      </c:spPr>
      <c:txPr>
        <a:bodyPr rot="0" spcFirstLastPara="1" vertOverflow="ellipsis" vert="horz" wrap="square" anchor="ctr" anchorCtr="1"/>
        <a:lstStyle/>
        <a:p>
          <a:pPr>
            <a:defRPr sz="2000" b="0" i="0" u="none" strike="noStrike" kern="1200" spc="0" baseline="0">
              <a:solidFill>
                <a:sysClr val="windowText" lastClr="000000"/>
              </a:solidFill>
              <a:latin typeface="Garamond" panose="02020404030301010803" pitchFamily="18" charset="0"/>
              <a:ea typeface="+mn-ea"/>
              <a:cs typeface="+mn-cs"/>
            </a:defRPr>
          </a:pPr>
          <a:endParaRPr lang="en-US"/>
        </a:p>
      </c:txPr>
    </c:title>
    <c:autoTitleDeleted val="0"/>
    <c:plotArea>
      <c:layout/>
      <c:barChart>
        <c:barDir val="col"/>
        <c:grouping val="clustered"/>
        <c:varyColors val="0"/>
        <c:ser>
          <c:idx val="0"/>
          <c:order val="0"/>
          <c:spPr>
            <a:solidFill>
              <a:srgbClr val="0F9ED5"/>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'[Enfield Adult and Young Adult Outcome Charts for Reporting.xlsx]YAOnly'!$J$54:$J$55</c:f>
              <c:strCache>
                <c:ptCount val="2"/>
                <c:pt idx="0">
                  <c:v>Do you spend more money than you can afford on games (i.e. loot boxes, in-app purchases, etc.)?</c:v>
                </c:pt>
                <c:pt idx="1">
                  <c:v>Do you play games to escape or forget about real life problems?</c:v>
                </c:pt>
              </c:strCache>
            </c:strRef>
          </c:cat>
          <c:val>
            <c:numRef>
              <c:f>'[Enfield Adult and Young Adult Outcome Charts for Reporting.xlsx]YAOnly'!$K$54:$K$55</c:f>
              <c:numCache>
                <c:formatCode>###0.0%</c:formatCode>
                <c:ptCount val="2"/>
                <c:pt idx="0">
                  <c:v>0</c:v>
                </c:pt>
                <c:pt idx="1">
                  <c:v>0.35483870967741937</c:v>
                </c:pt>
              </c:numCache>
            </c:numRef>
          </c:val>
          <c:extLst>
            <c:ext xmlns:c16="http://schemas.microsoft.com/office/drawing/2014/chart" uri="{C3380CC4-5D6E-409C-BE32-E72D297353CC}">
              <c16:uniqueId val="{00000000-03B3-4183-80FC-21C14C5C4B67}"/>
            </c:ext>
          </c:extLst>
        </c:ser>
        <c:dLbls>
          <c:showLegendKey val="0"/>
          <c:showVal val="0"/>
          <c:showCatName val="0"/>
          <c:showSerName val="0"/>
          <c:showPercent val="0"/>
          <c:showBubbleSize val="0"/>
        </c:dLbls>
        <c:gapWidth val="120"/>
        <c:overlap val="-27"/>
        <c:axId val="638085376"/>
        <c:axId val="669945136"/>
      </c:barChart>
      <c:catAx>
        <c:axId val="638085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crossAx val="669945136"/>
        <c:crosses val="autoZero"/>
        <c:auto val="1"/>
        <c:lblAlgn val="ctr"/>
        <c:lblOffset val="100"/>
        <c:noMultiLvlLbl val="0"/>
      </c:catAx>
      <c:valAx>
        <c:axId val="6699451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Garamond" panose="02020404030301010803" pitchFamily="18" charset="0"/>
                <a:ea typeface="+mn-ea"/>
                <a:cs typeface="+mn-cs"/>
              </a:defRPr>
            </a:pPr>
            <a:endParaRPr lang="en-US"/>
          </a:p>
        </c:txPr>
        <c:crossAx val="638085376"/>
        <c:crosses val="autoZero"/>
        <c:crossBetween val="between"/>
      </c:valAx>
      <c:spPr>
        <a:noFill/>
        <a:ln>
          <a:noFill/>
        </a:ln>
        <a:effectLst/>
      </c:spPr>
    </c:plotArea>
    <c:plotVisOnly val="1"/>
    <c:dispBlanksAs val="gap"/>
    <c:showDLblsOverMax val="0"/>
    <c:extLst/>
  </c:chart>
  <c:spPr>
    <a:solidFill>
      <a:schemeClr val="bg1"/>
    </a:solidFill>
    <a:ln w="9525" cap="flat" cmpd="sng" algn="ctr">
      <a:noFill/>
      <a:round/>
    </a:ln>
    <a:effectLst/>
  </c:spPr>
  <c:txPr>
    <a:bodyPr/>
    <a:lstStyle/>
    <a:p>
      <a:pPr>
        <a:defRPr>
          <a:solidFill>
            <a:sysClr val="windowText" lastClr="000000"/>
          </a:solidFill>
          <a:latin typeface="Garamond" panose="02020404030301010803" pitchFamily="18" charset="0"/>
        </a:defRPr>
      </a:pPr>
      <a:endParaRPr lang="en-US"/>
    </a:p>
  </c:txPr>
  <c:externalData r:id="rId4">
    <c:autoUpdate val="0"/>
  </c:externalData>
</c:chartSpace>
</file>

<file path=ppt/charts/chart4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538596830200037E-2"/>
          <c:y val="3.1805921110858455E-2"/>
          <c:w val="0.93233377748530988"/>
          <c:h val="0.64564484171608505"/>
        </c:manualLayout>
      </c:layout>
      <c:barChart>
        <c:barDir val="col"/>
        <c:grouping val="clustered"/>
        <c:varyColors val="0"/>
        <c:ser>
          <c:idx val="0"/>
          <c:order val="0"/>
          <c:spPr>
            <a:solidFill>
              <a:srgbClr val="A02B93"/>
            </a:solidFill>
            <a:ln>
              <a:noFill/>
            </a:ln>
            <a:effectLst/>
          </c:spPr>
          <c:invertIfNegative val="0"/>
          <c:dPt>
            <c:idx val="0"/>
            <c:invertIfNegative val="0"/>
            <c:bubble3D val="0"/>
            <c:spPr>
              <a:solidFill>
                <a:sysClr val="window" lastClr="FFFFFF">
                  <a:lumMod val="50000"/>
                </a:sysClr>
              </a:solidFill>
              <a:ln>
                <a:noFill/>
              </a:ln>
              <a:effectLst/>
            </c:spPr>
            <c:extLst>
              <c:ext xmlns:c16="http://schemas.microsoft.com/office/drawing/2014/chart" uri="{C3380CC4-5D6E-409C-BE32-E72D297353CC}">
                <c16:uniqueId val="{00000001-69B0-4163-9777-49A357FB2781}"/>
              </c:ext>
            </c:extLst>
          </c:dPt>
          <c:dPt>
            <c:idx val="6"/>
            <c:invertIfNegative val="0"/>
            <c:bubble3D val="0"/>
            <c:spPr>
              <a:solidFill>
                <a:sysClr val="window" lastClr="FFFFFF">
                  <a:lumMod val="50000"/>
                </a:sysClr>
              </a:solidFill>
              <a:ln>
                <a:noFill/>
              </a:ln>
              <a:effectLst/>
            </c:spPr>
            <c:extLst>
              <c:ext xmlns:c16="http://schemas.microsoft.com/office/drawing/2014/chart" uri="{C3380CC4-5D6E-409C-BE32-E72D297353CC}">
                <c16:uniqueId val="{00000002-69B0-4163-9777-49A357FB2781}"/>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ysClr val="windowText" lastClr="000000"/>
                    </a:solidFill>
                    <a:latin typeface="Garamond" panose="02020404030301010803"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'[Enfield Adult and Young Adult Outcome Charts for Reporting.xlsx]YAOnly'!$J$65:$K$71</c:f>
              <c:multiLvlStrCache>
                <c:ptCount val="7"/>
                <c:lvl>
                  <c:pt idx="0">
                    <c:v>Not at all</c:v>
                  </c:pt>
                  <c:pt idx="1">
                    <c:v>Less than monthly</c:v>
                  </c:pt>
                  <c:pt idx="2">
                    <c:v>Monthly</c:v>
                  </c:pt>
                  <c:pt idx="3">
                    <c:v>Weekly</c:v>
                  </c:pt>
                  <c:pt idx="4">
                    <c:v>Daily</c:v>
                  </c:pt>
                  <c:pt idx="5">
                    <c:v>Yes</c:v>
                  </c:pt>
                  <c:pt idx="6">
                    <c:v>No</c:v>
                  </c:pt>
                </c:lvl>
                <c:lvl>
                  <c:pt idx="0">
                    <c:v>In the past year, have you participated in any of the following: lottery, casino (in-person or online), sports betting (in-person or online), bingo, raffles, horse racing/off track betting, fantasy sports, stock market, cryptocurrency?</c:v>
                  </c:pt>
                  <c:pt idx="5">
                    <c:v>Have you ever felt you needed to bet more and more money on gambling?</c:v>
                  </c:pt>
                </c:lvl>
              </c:multiLvlStrCache>
            </c:multiLvlStrRef>
          </c:cat>
          <c:val>
            <c:numRef>
              <c:f>'[Enfield Adult and Young Adult Outcome Charts for Reporting.xlsx]YAOnly'!$L$65:$L$71</c:f>
              <c:numCache>
                <c:formatCode>###0.0%</c:formatCode>
                <c:ptCount val="7"/>
                <c:pt idx="0">
                  <c:v>0.82978723404255317</c:v>
                </c:pt>
                <c:pt idx="1">
                  <c:v>0.14893617021276595</c:v>
                </c:pt>
                <c:pt idx="2">
                  <c:v>0</c:v>
                </c:pt>
                <c:pt idx="3">
                  <c:v>0</c:v>
                </c:pt>
                <c:pt idx="5">
                  <c:v>0.125</c:v>
                </c:pt>
                <c:pt idx="6">
                  <c:v>0.875</c:v>
                </c:pt>
              </c:numCache>
            </c:numRef>
          </c:val>
          <c:extLst>
            <c:ext xmlns:c16="http://schemas.microsoft.com/office/drawing/2014/chart" uri="{C3380CC4-5D6E-409C-BE32-E72D297353CC}">
              <c16:uniqueId val="{00000000-69B0-4163-9777-49A357FB2781}"/>
            </c:ext>
          </c:extLst>
        </c:ser>
        <c:dLbls>
          <c:showLegendKey val="0"/>
          <c:showVal val="0"/>
          <c:showCatName val="0"/>
          <c:showSerName val="0"/>
          <c:showPercent val="0"/>
          <c:showBubbleSize val="0"/>
        </c:dLbls>
        <c:gapWidth val="120"/>
        <c:overlap val="-27"/>
        <c:axId val="636568368"/>
        <c:axId val="636570288"/>
      </c:barChart>
      <c:catAx>
        <c:axId val="636568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ysClr val="windowText" lastClr="000000"/>
                </a:solidFill>
                <a:latin typeface="Garamond" panose="02020404030301010803" pitchFamily="18" charset="0"/>
                <a:ea typeface="+mn-ea"/>
                <a:cs typeface="+mn-cs"/>
              </a:defRPr>
            </a:pPr>
            <a:endParaRPr lang="en-US"/>
          </a:p>
        </c:txPr>
        <c:crossAx val="636570288"/>
        <c:crosses val="autoZero"/>
        <c:auto val="1"/>
        <c:lblAlgn val="ctr"/>
        <c:lblOffset val="100"/>
        <c:noMultiLvlLbl val="0"/>
      </c:catAx>
      <c:valAx>
        <c:axId val="6365702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Garamond" panose="02020404030301010803" pitchFamily="18" charset="0"/>
                <a:ea typeface="+mn-ea"/>
                <a:cs typeface="+mn-cs"/>
              </a:defRPr>
            </a:pPr>
            <a:endParaRPr lang="en-US"/>
          </a:p>
        </c:txPr>
        <c:crossAx val="636568368"/>
        <c:crosses val="autoZero"/>
        <c:crossBetween val="between"/>
      </c:valAx>
      <c:spPr>
        <a:noFill/>
        <a:ln>
          <a:noFill/>
        </a:ln>
        <a:effectLst/>
      </c:spPr>
    </c:plotArea>
    <c:plotVisOnly val="1"/>
    <c:dispBlanksAs val="gap"/>
    <c:showDLblsOverMax val="0"/>
    <c:extLst/>
  </c:chart>
  <c:spPr>
    <a:noFill/>
    <a:ln>
      <a:noFill/>
    </a:ln>
    <a:effectLst/>
  </c:spPr>
  <c:txPr>
    <a:bodyPr/>
    <a:lstStyle/>
    <a:p>
      <a:pPr>
        <a:defRPr>
          <a:solidFill>
            <a:sysClr val="windowText" lastClr="000000"/>
          </a:solidFill>
          <a:latin typeface="Garamond" panose="02020404030301010803" pitchFamily="18" charset="0"/>
        </a:defRPr>
      </a:pPr>
      <a:endParaRPr lang="en-US"/>
    </a:p>
  </c:txPr>
  <c:externalData r:id="rId4">
    <c:autoUpdate val="0"/>
  </c:externalData>
</c:chartSpace>
</file>

<file path=ppt/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B4A-4A0A-9B55-EDE6B5EE8B8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B4A-4A0A-9B55-EDE6B5EE8B8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B4A-4A0A-9B55-EDE6B5EE8B8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4B4A-4A0A-9B55-EDE6B5EE8B85}"/>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Garamond" panose="02020404030301010803" pitchFamily="18" charset="0"/>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'[Enfield Adult and Young Adult Outcome Charts for Reporting.xlsx]MentalHealth'!$J$87:$J$90</c:f>
              <c:strCache>
                <c:ptCount val="4"/>
                <c:pt idx="0">
                  <c:v>At Asnuntuck Community College</c:v>
                </c:pt>
                <c:pt idx="1">
                  <c:v>At work</c:v>
                </c:pt>
                <c:pt idx="2">
                  <c:v>Via e-mail</c:v>
                </c:pt>
                <c:pt idx="3">
                  <c:v>On social media</c:v>
                </c:pt>
              </c:strCache>
            </c:strRef>
          </c:cat>
          <c:val>
            <c:numRef>
              <c:f>'[Enfield Adult and Young Adult Outcome Charts for Reporting.xlsx]MentalHealth'!$K$87:$K$90</c:f>
              <c:numCache>
                <c:formatCode>###0.0%</c:formatCode>
                <c:ptCount val="4"/>
                <c:pt idx="0">
                  <c:v>0.24038461538461539</c:v>
                </c:pt>
                <c:pt idx="1">
                  <c:v>5.4487179487179488E-2</c:v>
                </c:pt>
                <c:pt idx="2">
                  <c:v>0.38782051282051283</c:v>
                </c:pt>
                <c:pt idx="3">
                  <c:v>0.31730769230769229</c:v>
                </c:pt>
              </c:numCache>
            </c:numRef>
          </c:val>
          <c:extLst>
            <c:ext xmlns:c16="http://schemas.microsoft.com/office/drawing/2014/chart" uri="{C3380CC4-5D6E-409C-BE32-E72D297353CC}">
              <c16:uniqueId val="{00000008-4B4A-4A0A-9B55-EDE6B5EE8B85}"/>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64015965057097945"/>
          <c:y val="0.24630302527351153"/>
          <c:w val="0.35222442471033749"/>
          <c:h val="0.507393949452977"/>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Garamond" panose="02020404030301010803" pitchFamily="18"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solidFill>
            <a:schemeClr val="tx1"/>
          </a:solidFill>
          <a:latin typeface="Garamond" panose="02020404030301010803" pitchFamily="18"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968178818680168"/>
          <c:y val="2.0176369358537966E-2"/>
          <c:w val="0.86784369438593134"/>
          <c:h val="0.63835455441379707"/>
        </c:manualLayout>
      </c:layout>
      <c:barChart>
        <c:barDir val="col"/>
        <c:grouping val="clustered"/>
        <c:varyColors val="0"/>
        <c:ser>
          <c:idx val="0"/>
          <c:order val="0"/>
          <c:tx>
            <c:strRef>
              <c:f>EaseOfAccess_CoreUsage!$V$71:$V$72</c:f>
              <c:strCache>
                <c:ptCount val="2"/>
                <c:pt idx="0">
                  <c:v>Grade </c:v>
                </c:pt>
                <c:pt idx="1">
                  <c:v>6-8</c:v>
                </c:pt>
              </c:strCache>
            </c:strRef>
          </c:tx>
          <c:spPr>
            <a:solidFill>
              <a:srgbClr val="669900"/>
            </a:solidFill>
            <a:ln>
              <a:noFill/>
            </a:ln>
            <a:effectLst/>
          </c:spPr>
          <c:invertIfNegative val="0"/>
          <c:cat>
            <c:multiLvlStrRef>
              <c:f>EaseOfAccess_CoreUsage!$T$73:$U$82</c:f>
              <c:multiLvlStrCache>
                <c:ptCount val="10"/>
                <c:lvl>
                  <c:pt idx="0">
                    <c:v>Lifetime</c:v>
                  </c:pt>
                  <c:pt idx="1">
                    <c:v>Lifetime</c:v>
                  </c:pt>
                  <c:pt idx="2">
                    <c:v>Lifetime</c:v>
                  </c:pt>
                  <c:pt idx="3">
                    <c:v>Lifetime</c:v>
                  </c:pt>
                  <c:pt idx="4">
                    <c:v>Lifetime</c:v>
                  </c:pt>
                  <c:pt idx="5">
                    <c:v>Lifetime</c:v>
                  </c:pt>
                  <c:pt idx="6">
                    <c:v>Lifetime</c:v>
                  </c:pt>
                  <c:pt idx="7">
                    <c:v>Lifetime</c:v>
                  </c:pt>
                  <c:pt idx="8">
                    <c:v>Lifetime</c:v>
                  </c:pt>
                  <c:pt idx="9">
                    <c:v>Lifetime</c:v>
                  </c:pt>
                </c:lvl>
                <c:lvl>
                  <c:pt idx="0">
                    <c:v>Cigarettes</c:v>
                  </c:pt>
                  <c:pt idx="1">
                    <c:v>Vape Products Nicotine</c:v>
                  </c:pt>
                  <c:pt idx="2">
                    <c:v>Vape Products Liquids</c:v>
                  </c:pt>
                  <c:pt idx="3">
                    <c:v>Tobacco</c:v>
                  </c:pt>
                  <c:pt idx="4">
                    <c:v>Alcohol</c:v>
                  </c:pt>
                  <c:pt idx="5">
                    <c:v>Alcohol - 4 or more</c:v>
                  </c:pt>
                  <c:pt idx="6">
                    <c:v>Marijuana / THC</c:v>
                  </c:pt>
                  <c:pt idx="7">
                    <c:v>RX</c:v>
                  </c:pt>
                  <c:pt idx="8">
                    <c:v>OTC</c:v>
                  </c:pt>
                  <c:pt idx="9">
                    <c:v>Gambling</c:v>
                  </c:pt>
                </c:lvl>
              </c:multiLvlStrCache>
            </c:multiLvlStrRef>
          </c:cat>
          <c:val>
            <c:numRef>
              <c:f>EaseOfAccess_CoreUsage!$V$73:$V$82</c:f>
              <c:numCache>
                <c:formatCode>0.00%</c:formatCode>
                <c:ptCount val="10"/>
                <c:pt idx="0">
                  <c:v>2.1390374331550804E-2</c:v>
                </c:pt>
                <c:pt idx="1">
                  <c:v>7.3796791443850276E-2</c:v>
                </c:pt>
                <c:pt idx="2">
                  <c:v>7.058823529411766E-2</c:v>
                </c:pt>
                <c:pt idx="3">
                  <c:v>1.7112299465240642E-2</c:v>
                </c:pt>
                <c:pt idx="4">
                  <c:v>8.6631016042780756E-2</c:v>
                </c:pt>
                <c:pt idx="5">
                  <c:v>3.7433155080213901E-2</c:v>
                </c:pt>
                <c:pt idx="6">
                  <c:v>4.7058823529411764E-2</c:v>
                </c:pt>
                <c:pt idx="7">
                  <c:v>2.1390374331550804E-2</c:v>
                </c:pt>
                <c:pt idx="8">
                  <c:v>2.3529411764705882E-2</c:v>
                </c:pt>
                <c:pt idx="9">
                  <c:v>0.11871657754010696</c:v>
                </c:pt>
              </c:numCache>
            </c:numRef>
          </c:val>
          <c:extLst>
            <c:ext xmlns:c16="http://schemas.microsoft.com/office/drawing/2014/chart" uri="{C3380CC4-5D6E-409C-BE32-E72D297353CC}">
              <c16:uniqueId val="{00000000-28E4-4B51-A776-37D4EAFF5214}"/>
            </c:ext>
          </c:extLst>
        </c:ser>
        <c:ser>
          <c:idx val="1"/>
          <c:order val="1"/>
          <c:tx>
            <c:strRef>
              <c:f>EaseOfAccess_CoreUsage!$W$71:$W$72</c:f>
              <c:strCache>
                <c:ptCount val="2"/>
                <c:pt idx="0">
                  <c:v>Grade </c:v>
                </c:pt>
                <c:pt idx="1">
                  <c:v>9-12</c:v>
                </c:pt>
              </c:strCache>
            </c:strRef>
          </c:tx>
          <c:spPr>
            <a:solidFill>
              <a:srgbClr val="3366FF"/>
            </a:solidFill>
            <a:ln>
              <a:noFill/>
            </a:ln>
            <a:effectLst/>
          </c:spPr>
          <c:invertIfNegative val="0"/>
          <c:cat>
            <c:multiLvlStrRef>
              <c:f>EaseOfAccess_CoreUsage!$T$73:$U$82</c:f>
              <c:multiLvlStrCache>
                <c:ptCount val="10"/>
                <c:lvl>
                  <c:pt idx="0">
                    <c:v>Lifetime</c:v>
                  </c:pt>
                  <c:pt idx="1">
                    <c:v>Lifetime</c:v>
                  </c:pt>
                  <c:pt idx="2">
                    <c:v>Lifetime</c:v>
                  </c:pt>
                  <c:pt idx="3">
                    <c:v>Lifetime</c:v>
                  </c:pt>
                  <c:pt idx="4">
                    <c:v>Lifetime</c:v>
                  </c:pt>
                  <c:pt idx="5">
                    <c:v>Lifetime</c:v>
                  </c:pt>
                  <c:pt idx="6">
                    <c:v>Lifetime</c:v>
                  </c:pt>
                  <c:pt idx="7">
                    <c:v>Lifetime</c:v>
                  </c:pt>
                  <c:pt idx="8">
                    <c:v>Lifetime</c:v>
                  </c:pt>
                  <c:pt idx="9">
                    <c:v>Lifetime</c:v>
                  </c:pt>
                </c:lvl>
                <c:lvl>
                  <c:pt idx="0">
                    <c:v>Cigarettes</c:v>
                  </c:pt>
                  <c:pt idx="1">
                    <c:v>Vape Products Nicotine</c:v>
                  </c:pt>
                  <c:pt idx="2">
                    <c:v>Vape Products Liquids</c:v>
                  </c:pt>
                  <c:pt idx="3">
                    <c:v>Tobacco</c:v>
                  </c:pt>
                  <c:pt idx="4">
                    <c:v>Alcohol</c:v>
                  </c:pt>
                  <c:pt idx="5">
                    <c:v>Alcohol - 4 or more</c:v>
                  </c:pt>
                  <c:pt idx="6">
                    <c:v>Marijuana / THC</c:v>
                  </c:pt>
                  <c:pt idx="7">
                    <c:v>RX</c:v>
                  </c:pt>
                  <c:pt idx="8">
                    <c:v>OTC</c:v>
                  </c:pt>
                  <c:pt idx="9">
                    <c:v>Gambling</c:v>
                  </c:pt>
                </c:lvl>
              </c:multiLvlStrCache>
            </c:multiLvlStrRef>
          </c:cat>
          <c:val>
            <c:numRef>
              <c:f>EaseOfAccess_CoreUsage!$W$73:$W$82</c:f>
              <c:numCache>
                <c:formatCode>0.00%</c:formatCode>
                <c:ptCount val="10"/>
                <c:pt idx="0">
                  <c:v>4.6550290939318374E-2</c:v>
                </c:pt>
                <c:pt idx="1">
                  <c:v>0.16957605985037408</c:v>
                </c:pt>
                <c:pt idx="2">
                  <c:v>0.15960099750623441</c:v>
                </c:pt>
                <c:pt idx="3">
                  <c:v>5.4862842892768084E-2</c:v>
                </c:pt>
                <c:pt idx="4">
                  <c:v>0.20947630922693267</c:v>
                </c:pt>
                <c:pt idx="5">
                  <c:v>0.10972568578553617</c:v>
                </c:pt>
                <c:pt idx="6">
                  <c:v>0.18038237738985871</c:v>
                </c:pt>
                <c:pt idx="7">
                  <c:v>3.5743973399833748E-2</c:v>
                </c:pt>
                <c:pt idx="8">
                  <c:v>3.8237738985868665E-2</c:v>
                </c:pt>
                <c:pt idx="9">
                  <c:v>0.12718204488778057</c:v>
                </c:pt>
              </c:numCache>
            </c:numRef>
          </c:val>
          <c:extLst>
            <c:ext xmlns:c16="http://schemas.microsoft.com/office/drawing/2014/chart" uri="{C3380CC4-5D6E-409C-BE32-E72D297353CC}">
              <c16:uniqueId val="{00000001-28E4-4B51-A776-37D4EAFF5214}"/>
            </c:ext>
          </c:extLst>
        </c:ser>
        <c:ser>
          <c:idx val="2"/>
          <c:order val="2"/>
          <c:tx>
            <c:strRef>
              <c:f>EaseOfAccess_CoreUsage!$X$71:$X$72</c:f>
              <c:strCache>
                <c:ptCount val="2"/>
                <c:pt idx="0">
                  <c:v>Grade </c:v>
                </c:pt>
                <c:pt idx="1">
                  <c:v>6-12</c:v>
                </c:pt>
              </c:strCache>
            </c:strRef>
          </c:tx>
          <c:spPr>
            <a:solidFill>
              <a:srgbClr val="990099"/>
            </a:solidFill>
            <a:ln>
              <a:noFill/>
            </a:ln>
            <a:effectLst/>
          </c:spPr>
          <c:invertIfNegative val="0"/>
          <c:cat>
            <c:multiLvlStrRef>
              <c:f>EaseOfAccess_CoreUsage!$T$73:$U$82</c:f>
              <c:multiLvlStrCache>
                <c:ptCount val="10"/>
                <c:lvl>
                  <c:pt idx="0">
                    <c:v>Lifetime</c:v>
                  </c:pt>
                  <c:pt idx="1">
                    <c:v>Lifetime</c:v>
                  </c:pt>
                  <c:pt idx="2">
                    <c:v>Lifetime</c:v>
                  </c:pt>
                  <c:pt idx="3">
                    <c:v>Lifetime</c:v>
                  </c:pt>
                  <c:pt idx="4">
                    <c:v>Lifetime</c:v>
                  </c:pt>
                  <c:pt idx="5">
                    <c:v>Lifetime</c:v>
                  </c:pt>
                  <c:pt idx="6">
                    <c:v>Lifetime</c:v>
                  </c:pt>
                  <c:pt idx="7">
                    <c:v>Lifetime</c:v>
                  </c:pt>
                  <c:pt idx="8">
                    <c:v>Lifetime</c:v>
                  </c:pt>
                  <c:pt idx="9">
                    <c:v>Lifetime</c:v>
                  </c:pt>
                </c:lvl>
                <c:lvl>
                  <c:pt idx="0">
                    <c:v>Cigarettes</c:v>
                  </c:pt>
                  <c:pt idx="1">
                    <c:v>Vape Products Nicotine</c:v>
                  </c:pt>
                  <c:pt idx="2">
                    <c:v>Vape Products Liquids</c:v>
                  </c:pt>
                  <c:pt idx="3">
                    <c:v>Tobacco</c:v>
                  </c:pt>
                  <c:pt idx="4">
                    <c:v>Alcohol</c:v>
                  </c:pt>
                  <c:pt idx="5">
                    <c:v>Alcohol - 4 or more</c:v>
                  </c:pt>
                  <c:pt idx="6">
                    <c:v>Marijuana / THC</c:v>
                  </c:pt>
                  <c:pt idx="7">
                    <c:v>RX</c:v>
                  </c:pt>
                  <c:pt idx="8">
                    <c:v>OTC</c:v>
                  </c:pt>
                  <c:pt idx="9">
                    <c:v>Gambling</c:v>
                  </c:pt>
                </c:lvl>
              </c:multiLvlStrCache>
            </c:multiLvlStrRef>
          </c:cat>
          <c:val>
            <c:numRef>
              <c:f>EaseOfAccess_CoreUsage!$X$73:$X$82</c:f>
              <c:numCache>
                <c:formatCode>0.00%</c:formatCode>
                <c:ptCount val="10"/>
                <c:pt idx="0">
                  <c:v>3.5530621785881254E-2</c:v>
                </c:pt>
                <c:pt idx="1">
                  <c:v>0.1276297335203366</c:v>
                </c:pt>
                <c:pt idx="2">
                  <c:v>0.12061711079943899</c:v>
                </c:pt>
                <c:pt idx="3">
                  <c:v>3.83356708742403E-2</c:v>
                </c:pt>
                <c:pt idx="4">
                  <c:v>0.15568022440392709</c:v>
                </c:pt>
                <c:pt idx="5">
                  <c:v>7.8073866292660124E-2</c:v>
                </c:pt>
                <c:pt idx="6">
                  <c:v>0.1220196353436185</c:v>
                </c:pt>
                <c:pt idx="7">
                  <c:v>2.9453015427769992E-2</c:v>
                </c:pt>
                <c:pt idx="8">
                  <c:v>3.1790556334735862E-2</c:v>
                </c:pt>
                <c:pt idx="9">
                  <c:v>0.12342215988779805</c:v>
                </c:pt>
              </c:numCache>
            </c:numRef>
          </c:val>
          <c:extLst>
            <c:ext xmlns:c16="http://schemas.microsoft.com/office/drawing/2014/chart" uri="{C3380CC4-5D6E-409C-BE32-E72D297353CC}">
              <c16:uniqueId val="{00000002-28E4-4B51-A776-37D4EAFF5214}"/>
            </c:ext>
          </c:extLst>
        </c:ser>
        <c:dLbls>
          <c:showLegendKey val="0"/>
          <c:showVal val="0"/>
          <c:showCatName val="0"/>
          <c:showSerName val="0"/>
          <c:showPercent val="0"/>
          <c:showBubbleSize val="0"/>
        </c:dLbls>
        <c:gapWidth val="139"/>
        <c:axId val="1879904944"/>
        <c:axId val="1886825008"/>
      </c:barChart>
      <c:catAx>
        <c:axId val="1879904944"/>
        <c:scaling>
          <c:orientation val="minMax"/>
        </c:scaling>
        <c:delete val="0"/>
        <c:axPos val="b"/>
        <c:majorGridlines>
          <c:spPr>
            <a:ln w="9525" cap="flat" cmpd="sng" algn="ctr">
              <a:noFill/>
              <a:prstDash val="solid"/>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1886825008"/>
        <c:crosses val="autoZero"/>
        <c:auto val="1"/>
        <c:lblAlgn val="ctr"/>
        <c:lblOffset val="100"/>
        <c:noMultiLvlLbl val="0"/>
      </c:catAx>
      <c:valAx>
        <c:axId val="1886825008"/>
        <c:scaling>
          <c:orientation val="minMax"/>
        </c:scaling>
        <c:delete val="0"/>
        <c:axPos val="l"/>
        <c:majorGridlines>
          <c:spPr>
            <a:ln w="9525" cap="flat" cmpd="sng" algn="ctr">
              <a:solidFill>
                <a:schemeClr val="tx1">
                  <a:lumMod val="15000"/>
                  <a:lumOff val="85000"/>
                </a:schemeClr>
              </a:solidFill>
              <a:prstDash val="solid"/>
              <a:round/>
            </a:ln>
            <a:effectLst/>
          </c:spPr>
        </c:majorGridlines>
        <c:numFmt formatCode="###0%" sourceLinked="0"/>
        <c:majorTickMark val="out"/>
        <c:minorTickMark val="none"/>
        <c:tickLblPos val="nextTo"/>
        <c:spPr>
          <a:noFill/>
          <a:ln w="9525" cap="flat" cmpd="sng" algn="ctr">
            <a:noFill/>
            <a:prstDash val="solid"/>
            <a:round/>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1879904944"/>
        <c:crosses val="autoZero"/>
        <c:crossBetween val="between"/>
      </c:valAx>
      <c:dTable>
        <c:showHorzBorder val="1"/>
        <c:showVertBorder val="1"/>
        <c:showOutline val="1"/>
        <c:showKeys val="1"/>
        <c:spPr>
          <a:noFill/>
          <a:ln w="9525" cap="flat" cmpd="sng" algn="ctr">
            <a:solidFill>
              <a:schemeClr val="tx1">
                <a:lumMod val="15000"/>
                <a:lumOff val="85000"/>
              </a:schemeClr>
            </a:solidFill>
            <a:prstDash val="solid"/>
            <a:round/>
          </a:ln>
          <a:effectLst/>
        </c:spPr>
        <c:txPr>
          <a:bodyPr rot="0" spcFirstLastPara="1" vertOverflow="ellipsis" vert="horz" wrap="square" anchor="ctr" anchorCtr="1"/>
          <a:lstStyle/>
          <a:p>
            <a:pPr rtl="0">
              <a:defRPr sz="1600" b="0" i="0" u="none" strike="noStrike" kern="1200" baseline="0">
                <a:solidFill>
                  <a:schemeClr val="tx1"/>
                </a:solidFill>
                <a:latin typeface="Garamond" panose="02020404030301010803" pitchFamily="18" charset="0"/>
                <a:ea typeface="+mn-ea"/>
                <a:cs typeface="+mn-cs"/>
              </a:defRPr>
            </a:pPr>
            <a:endParaRPr lang="en-US"/>
          </a:p>
        </c:txPr>
      </c:dTable>
      <c:spPr>
        <a:noFill/>
        <a:ln>
          <a:noFill/>
        </a:ln>
        <a:effectLst/>
      </c:spPr>
    </c:plotArea>
    <c:plotVisOnly val="1"/>
    <c:dispBlanksAs val="gap"/>
    <c:showDLblsOverMax val="0"/>
    <c:extLst/>
  </c:chart>
  <c:spPr>
    <a:noFill/>
    <a:ln w="9525" cap="flat" cmpd="sng" algn="ctr">
      <a:noFill/>
      <a:prstDash val="solid"/>
      <a:round/>
    </a:ln>
    <a:effectLst/>
  </c:spPr>
  <c:txPr>
    <a:bodyPr/>
    <a:lstStyle/>
    <a:p>
      <a:pPr>
        <a:defRPr sz="1600">
          <a:latin typeface="Garamond" panose="02020404030301010803" pitchFamily="18" charset="0"/>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57940316694123"/>
          <c:y val="2.0176369358537966E-2"/>
          <c:w val="0.87762271715830253"/>
          <c:h val="0.61369454742002838"/>
        </c:manualLayout>
      </c:layout>
      <c:barChart>
        <c:barDir val="col"/>
        <c:grouping val="clustered"/>
        <c:varyColors val="0"/>
        <c:ser>
          <c:idx val="0"/>
          <c:order val="0"/>
          <c:tx>
            <c:strRef>
              <c:f>EaseOfAccess_CoreUsage!$V$57:$V$58</c:f>
              <c:strCache>
                <c:ptCount val="2"/>
                <c:pt idx="0">
                  <c:v>Grade </c:v>
                </c:pt>
                <c:pt idx="1">
                  <c:v>6-8</c:v>
                </c:pt>
              </c:strCache>
            </c:strRef>
          </c:tx>
          <c:spPr>
            <a:solidFill>
              <a:schemeClr val="accent1"/>
            </a:solidFill>
            <a:ln>
              <a:noFill/>
            </a:ln>
            <a:effectLst/>
          </c:spPr>
          <c:invertIfNegative val="0"/>
          <c:cat>
            <c:multiLvlStrRef>
              <c:f>EaseOfAccess_CoreUsage!$T$59:$U$68</c:f>
              <c:multiLvlStrCache>
                <c:ptCount val="10"/>
                <c:lvl>
                  <c:pt idx="0">
                    <c:v>Past Month</c:v>
                  </c:pt>
                  <c:pt idx="1">
                    <c:v>Past Month</c:v>
                  </c:pt>
                  <c:pt idx="2">
                    <c:v>Past Month</c:v>
                  </c:pt>
                  <c:pt idx="3">
                    <c:v>Past Month</c:v>
                  </c:pt>
                  <c:pt idx="4">
                    <c:v>Past Month</c:v>
                  </c:pt>
                  <c:pt idx="5">
                    <c:v>Past Month</c:v>
                  </c:pt>
                  <c:pt idx="6">
                    <c:v>Past Month</c:v>
                  </c:pt>
                  <c:pt idx="7">
                    <c:v>Past Month</c:v>
                  </c:pt>
                  <c:pt idx="8">
                    <c:v>Past Month</c:v>
                  </c:pt>
                  <c:pt idx="9">
                    <c:v>Past Month</c:v>
                  </c:pt>
                </c:lvl>
                <c:lvl>
                  <c:pt idx="0">
                    <c:v>Cigarettes</c:v>
                  </c:pt>
                  <c:pt idx="1">
                    <c:v>Vape Products Nicotine</c:v>
                  </c:pt>
                  <c:pt idx="2">
                    <c:v>Vape Products Liquids</c:v>
                  </c:pt>
                  <c:pt idx="3">
                    <c:v>Tobacco</c:v>
                  </c:pt>
                  <c:pt idx="4">
                    <c:v>Alcohol</c:v>
                  </c:pt>
                  <c:pt idx="5">
                    <c:v>Alcohol - 4 or more</c:v>
                  </c:pt>
                  <c:pt idx="6">
                    <c:v>Marijuana / THC</c:v>
                  </c:pt>
                  <c:pt idx="7">
                    <c:v>RX</c:v>
                  </c:pt>
                  <c:pt idx="8">
                    <c:v>OTC</c:v>
                  </c:pt>
                  <c:pt idx="9">
                    <c:v>Gambling</c:v>
                  </c:pt>
                </c:lvl>
              </c:multiLvlStrCache>
            </c:multiLvlStrRef>
          </c:cat>
          <c:val>
            <c:numRef>
              <c:f>EaseOfAccess_CoreUsage!$V$59:$V$68</c:f>
              <c:numCache>
                <c:formatCode>0.00%</c:formatCode>
                <c:ptCount val="10"/>
                <c:pt idx="0">
                  <c:v>5.3475935828877011E-3</c:v>
                </c:pt>
                <c:pt idx="1">
                  <c:v>2.8877005347593583E-2</c:v>
                </c:pt>
                <c:pt idx="2">
                  <c:v>2.1390374331550804E-2</c:v>
                </c:pt>
                <c:pt idx="3">
                  <c:v>7.4866310160427805E-3</c:v>
                </c:pt>
                <c:pt idx="4">
                  <c:v>1.4973262032085561E-2</c:v>
                </c:pt>
                <c:pt idx="5">
                  <c:v>1.1764705882352941E-2</c:v>
                </c:pt>
                <c:pt idx="6">
                  <c:v>1.60427807486631E-2</c:v>
                </c:pt>
                <c:pt idx="7">
                  <c:v>6.4171122994652408E-3</c:v>
                </c:pt>
                <c:pt idx="8">
                  <c:v>1.1764705882352941E-2</c:v>
                </c:pt>
                <c:pt idx="9">
                  <c:v>3.3155080213903745E-2</c:v>
                </c:pt>
              </c:numCache>
            </c:numRef>
          </c:val>
          <c:extLst>
            <c:ext xmlns:c16="http://schemas.microsoft.com/office/drawing/2014/chart" uri="{C3380CC4-5D6E-409C-BE32-E72D297353CC}">
              <c16:uniqueId val="{00000000-AE4A-404B-952D-0FECAA99D5F8}"/>
            </c:ext>
          </c:extLst>
        </c:ser>
        <c:ser>
          <c:idx val="1"/>
          <c:order val="1"/>
          <c:tx>
            <c:strRef>
              <c:f>EaseOfAccess_CoreUsage!$W$57:$W$58</c:f>
              <c:strCache>
                <c:ptCount val="2"/>
                <c:pt idx="0">
                  <c:v>Grade </c:v>
                </c:pt>
                <c:pt idx="1">
                  <c:v>9-12</c:v>
                </c:pt>
              </c:strCache>
            </c:strRef>
          </c:tx>
          <c:spPr>
            <a:solidFill>
              <a:srgbClr val="660066"/>
            </a:solidFill>
            <a:ln>
              <a:noFill/>
            </a:ln>
            <a:effectLst/>
          </c:spPr>
          <c:invertIfNegative val="0"/>
          <c:cat>
            <c:multiLvlStrRef>
              <c:f>EaseOfAccess_CoreUsage!$T$59:$U$68</c:f>
              <c:multiLvlStrCache>
                <c:ptCount val="10"/>
                <c:lvl>
                  <c:pt idx="0">
                    <c:v>Past Month</c:v>
                  </c:pt>
                  <c:pt idx="1">
                    <c:v>Past Month</c:v>
                  </c:pt>
                  <c:pt idx="2">
                    <c:v>Past Month</c:v>
                  </c:pt>
                  <c:pt idx="3">
                    <c:v>Past Month</c:v>
                  </c:pt>
                  <c:pt idx="4">
                    <c:v>Past Month</c:v>
                  </c:pt>
                  <c:pt idx="5">
                    <c:v>Past Month</c:v>
                  </c:pt>
                  <c:pt idx="6">
                    <c:v>Past Month</c:v>
                  </c:pt>
                  <c:pt idx="7">
                    <c:v>Past Month</c:v>
                  </c:pt>
                  <c:pt idx="8">
                    <c:v>Past Month</c:v>
                  </c:pt>
                  <c:pt idx="9">
                    <c:v>Past Month</c:v>
                  </c:pt>
                </c:lvl>
                <c:lvl>
                  <c:pt idx="0">
                    <c:v>Cigarettes</c:v>
                  </c:pt>
                  <c:pt idx="1">
                    <c:v>Vape Products Nicotine</c:v>
                  </c:pt>
                  <c:pt idx="2">
                    <c:v>Vape Products Liquids</c:v>
                  </c:pt>
                  <c:pt idx="3">
                    <c:v>Tobacco</c:v>
                  </c:pt>
                  <c:pt idx="4">
                    <c:v>Alcohol</c:v>
                  </c:pt>
                  <c:pt idx="5">
                    <c:v>Alcohol - 4 or more</c:v>
                  </c:pt>
                  <c:pt idx="6">
                    <c:v>Marijuana / THC</c:v>
                  </c:pt>
                  <c:pt idx="7">
                    <c:v>RX</c:v>
                  </c:pt>
                  <c:pt idx="8">
                    <c:v>OTC</c:v>
                  </c:pt>
                  <c:pt idx="9">
                    <c:v>Gambling</c:v>
                  </c:pt>
                </c:lvl>
              </c:multiLvlStrCache>
            </c:multiLvlStrRef>
          </c:cat>
          <c:val>
            <c:numRef>
              <c:f>EaseOfAccess_CoreUsage!$W$59:$W$68</c:f>
              <c:numCache>
                <c:formatCode>0.00%</c:formatCode>
                <c:ptCount val="10"/>
                <c:pt idx="0">
                  <c:v>8.3125519534497094E-3</c:v>
                </c:pt>
                <c:pt idx="1">
                  <c:v>7.2319201995012475E-2</c:v>
                </c:pt>
                <c:pt idx="2">
                  <c:v>6.7331670822942641E-2</c:v>
                </c:pt>
                <c:pt idx="3">
                  <c:v>1.4131338320864505E-2</c:v>
                </c:pt>
                <c:pt idx="4">
                  <c:v>5.5694098088113056E-2</c:v>
                </c:pt>
                <c:pt idx="5">
                  <c:v>2.9925187032418955E-2</c:v>
                </c:pt>
                <c:pt idx="6">
                  <c:v>8.894430590191188E-2</c:v>
                </c:pt>
                <c:pt idx="7">
                  <c:v>1.1637572734829594E-2</c:v>
                </c:pt>
                <c:pt idx="8">
                  <c:v>1.2468827930174564E-2</c:v>
                </c:pt>
                <c:pt idx="9">
                  <c:v>3.9068994181213637E-2</c:v>
                </c:pt>
              </c:numCache>
            </c:numRef>
          </c:val>
          <c:extLst>
            <c:ext xmlns:c16="http://schemas.microsoft.com/office/drawing/2014/chart" uri="{C3380CC4-5D6E-409C-BE32-E72D297353CC}">
              <c16:uniqueId val="{00000001-AE4A-404B-952D-0FECAA99D5F8}"/>
            </c:ext>
          </c:extLst>
        </c:ser>
        <c:ser>
          <c:idx val="2"/>
          <c:order val="2"/>
          <c:tx>
            <c:strRef>
              <c:f>EaseOfAccess_CoreUsage!$X$57:$X$58</c:f>
              <c:strCache>
                <c:ptCount val="2"/>
                <c:pt idx="0">
                  <c:v>Grade </c:v>
                </c:pt>
                <c:pt idx="1">
                  <c:v>6-12</c:v>
                </c:pt>
              </c:strCache>
            </c:strRef>
          </c:tx>
          <c:spPr>
            <a:solidFill>
              <a:schemeClr val="accent5"/>
            </a:solidFill>
            <a:ln>
              <a:noFill/>
            </a:ln>
            <a:effectLst/>
          </c:spPr>
          <c:invertIfNegative val="0"/>
          <c:cat>
            <c:multiLvlStrRef>
              <c:f>EaseOfAccess_CoreUsage!$T$59:$U$68</c:f>
              <c:multiLvlStrCache>
                <c:ptCount val="10"/>
                <c:lvl>
                  <c:pt idx="0">
                    <c:v>Past Month</c:v>
                  </c:pt>
                  <c:pt idx="1">
                    <c:v>Past Month</c:v>
                  </c:pt>
                  <c:pt idx="2">
                    <c:v>Past Month</c:v>
                  </c:pt>
                  <c:pt idx="3">
                    <c:v>Past Month</c:v>
                  </c:pt>
                  <c:pt idx="4">
                    <c:v>Past Month</c:v>
                  </c:pt>
                  <c:pt idx="5">
                    <c:v>Past Month</c:v>
                  </c:pt>
                  <c:pt idx="6">
                    <c:v>Past Month</c:v>
                  </c:pt>
                  <c:pt idx="7">
                    <c:v>Past Month</c:v>
                  </c:pt>
                  <c:pt idx="8">
                    <c:v>Past Month</c:v>
                  </c:pt>
                  <c:pt idx="9">
                    <c:v>Past Month</c:v>
                  </c:pt>
                </c:lvl>
                <c:lvl>
                  <c:pt idx="0">
                    <c:v>Cigarettes</c:v>
                  </c:pt>
                  <c:pt idx="1">
                    <c:v>Vape Products Nicotine</c:v>
                  </c:pt>
                  <c:pt idx="2">
                    <c:v>Vape Products Liquids</c:v>
                  </c:pt>
                  <c:pt idx="3">
                    <c:v>Tobacco</c:v>
                  </c:pt>
                  <c:pt idx="4">
                    <c:v>Alcohol</c:v>
                  </c:pt>
                  <c:pt idx="5">
                    <c:v>Alcohol - 4 or more</c:v>
                  </c:pt>
                  <c:pt idx="6">
                    <c:v>Marijuana / THC</c:v>
                  </c:pt>
                  <c:pt idx="7">
                    <c:v>RX</c:v>
                  </c:pt>
                  <c:pt idx="8">
                    <c:v>OTC</c:v>
                  </c:pt>
                  <c:pt idx="9">
                    <c:v>Gambling</c:v>
                  </c:pt>
                </c:lvl>
              </c:multiLvlStrCache>
            </c:multiLvlStrRef>
          </c:cat>
          <c:val>
            <c:numRef>
              <c:f>EaseOfAccess_CoreUsage!$X$59:$X$68</c:f>
              <c:numCache>
                <c:formatCode>0.00%</c:formatCode>
                <c:ptCount val="10"/>
                <c:pt idx="0">
                  <c:v>7.0126227208976155E-3</c:v>
                </c:pt>
                <c:pt idx="1">
                  <c:v>5.3295932678821885E-2</c:v>
                </c:pt>
                <c:pt idx="2">
                  <c:v>4.7218326320710616E-2</c:v>
                </c:pt>
                <c:pt idx="3">
                  <c:v>1.1220196353436185E-2</c:v>
                </c:pt>
                <c:pt idx="4">
                  <c:v>3.7868162692847124E-2</c:v>
                </c:pt>
                <c:pt idx="5">
                  <c:v>2.1972884525479196E-2</c:v>
                </c:pt>
                <c:pt idx="6">
                  <c:v>5.7035998129967264E-2</c:v>
                </c:pt>
                <c:pt idx="7">
                  <c:v>9.3501636278634868E-3</c:v>
                </c:pt>
                <c:pt idx="8">
                  <c:v>1.2155212716222535E-2</c:v>
                </c:pt>
                <c:pt idx="9">
                  <c:v>3.6465638148667601E-2</c:v>
                </c:pt>
              </c:numCache>
            </c:numRef>
          </c:val>
          <c:extLst>
            <c:ext xmlns:c16="http://schemas.microsoft.com/office/drawing/2014/chart" uri="{C3380CC4-5D6E-409C-BE32-E72D297353CC}">
              <c16:uniqueId val="{00000002-AE4A-404B-952D-0FECAA99D5F8}"/>
            </c:ext>
          </c:extLst>
        </c:ser>
        <c:dLbls>
          <c:showLegendKey val="0"/>
          <c:showVal val="0"/>
          <c:showCatName val="0"/>
          <c:showSerName val="0"/>
          <c:showPercent val="0"/>
          <c:showBubbleSize val="0"/>
        </c:dLbls>
        <c:gapWidth val="139"/>
        <c:axId val="1879904944"/>
        <c:axId val="1886825008"/>
      </c:barChart>
      <c:catAx>
        <c:axId val="1879904944"/>
        <c:scaling>
          <c:orientation val="minMax"/>
        </c:scaling>
        <c:delete val="0"/>
        <c:axPos val="b"/>
        <c:majorGridlines>
          <c:spPr>
            <a:ln w="9525" cap="flat" cmpd="sng" algn="ctr">
              <a:noFill/>
              <a:prstDash val="solid"/>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1886825008"/>
        <c:crosses val="autoZero"/>
        <c:auto val="1"/>
        <c:lblAlgn val="ctr"/>
        <c:lblOffset val="100"/>
        <c:noMultiLvlLbl val="0"/>
      </c:catAx>
      <c:valAx>
        <c:axId val="1886825008"/>
        <c:scaling>
          <c:orientation val="minMax"/>
        </c:scaling>
        <c:delete val="0"/>
        <c:axPos val="l"/>
        <c:majorGridlines>
          <c:spPr>
            <a:ln w="9525" cap="flat" cmpd="sng" algn="ctr">
              <a:solidFill>
                <a:schemeClr val="tx1">
                  <a:lumMod val="15000"/>
                  <a:lumOff val="85000"/>
                </a:schemeClr>
              </a:solidFill>
              <a:prstDash val="solid"/>
              <a:round/>
            </a:ln>
            <a:effectLst/>
          </c:spPr>
        </c:majorGridlines>
        <c:numFmt formatCode="###0%" sourceLinked="0"/>
        <c:majorTickMark val="out"/>
        <c:minorTickMark val="none"/>
        <c:tickLblPos val="nextTo"/>
        <c:spPr>
          <a:noFill/>
          <a:ln w="9525" cap="flat" cmpd="sng" algn="ctr">
            <a:noFill/>
            <a:prstDash val="solid"/>
            <a:round/>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1879904944"/>
        <c:crosses val="autoZero"/>
        <c:crossBetween val="between"/>
      </c:valAx>
      <c:dTable>
        <c:showHorzBorder val="1"/>
        <c:showVertBorder val="1"/>
        <c:showOutline val="1"/>
        <c:showKeys val="1"/>
        <c:spPr>
          <a:noFill/>
          <a:ln w="9525" cap="flat" cmpd="sng" algn="ctr">
            <a:solidFill>
              <a:schemeClr val="tx1">
                <a:lumMod val="15000"/>
                <a:lumOff val="85000"/>
              </a:schemeClr>
            </a:solidFill>
            <a:prstDash val="solid"/>
            <a:round/>
          </a:ln>
          <a:effectLst/>
        </c:spPr>
        <c:txPr>
          <a:bodyPr rot="0" spcFirstLastPara="1" vertOverflow="ellipsis" vert="horz" wrap="square" anchor="ctr" anchorCtr="1"/>
          <a:lstStyle/>
          <a:p>
            <a:pPr rtl="0">
              <a:defRPr sz="1600" b="0" i="0" u="none" strike="noStrike" kern="1200" baseline="0">
                <a:solidFill>
                  <a:schemeClr val="tx1"/>
                </a:solidFill>
                <a:latin typeface="Garamond" panose="02020404030301010803" pitchFamily="18" charset="0"/>
                <a:ea typeface="+mn-ea"/>
                <a:cs typeface="+mn-cs"/>
              </a:defRPr>
            </a:pPr>
            <a:endParaRPr lang="en-US"/>
          </a:p>
        </c:txPr>
      </c:dTable>
      <c:spPr>
        <a:noFill/>
        <a:ln>
          <a:noFill/>
        </a:ln>
        <a:effectLst/>
      </c:spPr>
    </c:plotArea>
    <c:plotVisOnly val="1"/>
    <c:dispBlanksAs val="gap"/>
    <c:showDLblsOverMax val="0"/>
    <c:extLst/>
  </c:chart>
  <c:spPr>
    <a:noFill/>
    <a:ln w="9525" cap="flat" cmpd="sng" algn="ctr">
      <a:noFill/>
      <a:prstDash val="solid"/>
      <a:round/>
    </a:ln>
    <a:effectLst/>
  </c:spPr>
  <c:txPr>
    <a:bodyPr/>
    <a:lstStyle/>
    <a:p>
      <a:pPr>
        <a:defRPr sz="1600">
          <a:latin typeface="Garamond" panose="02020404030301010803" pitchFamily="18" charset="0"/>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5694564113938629E-2"/>
          <c:y val="1.7748295652567407E-2"/>
          <c:w val="0.82331922122748358"/>
          <c:h val="0.83153452192232002"/>
        </c:manualLayout>
      </c:layout>
      <c:lineChart>
        <c:grouping val="standard"/>
        <c:varyColors val="0"/>
        <c:ser>
          <c:idx val="0"/>
          <c:order val="0"/>
          <c:tx>
            <c:strRef>
              <c:f>Sheet1!$A$2</c:f>
              <c:strCache>
                <c:ptCount val="1"/>
                <c:pt idx="0">
                  <c:v>Alcohol</c:v>
                </c:pt>
              </c:strCache>
            </c:strRef>
          </c:tx>
          <c:spPr>
            <a:ln w="28575" cap="rnd">
              <a:solidFill>
                <a:srgbClr val="FFC000"/>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Garamond" panose="02020404030301010803" pitchFamily="18"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2017</c:v>
                </c:pt>
                <c:pt idx="1">
                  <c:v>2019</c:v>
                </c:pt>
                <c:pt idx="2">
                  <c:v>2021</c:v>
                </c:pt>
                <c:pt idx="3">
                  <c:v>2023</c:v>
                </c:pt>
              </c:strCache>
            </c:strRef>
          </c:cat>
          <c:val>
            <c:numRef>
              <c:f>Sheet1!$B$2:$E$2</c:f>
              <c:numCache>
                <c:formatCode>0.0%</c:formatCode>
                <c:ptCount val="4"/>
                <c:pt idx="0">
                  <c:v>0.20399999999999999</c:v>
                </c:pt>
                <c:pt idx="1">
                  <c:v>0.14899999999999999</c:v>
                </c:pt>
                <c:pt idx="2">
                  <c:v>0.105</c:v>
                </c:pt>
                <c:pt idx="3">
                  <c:v>5.6000000000000001E-2</c:v>
                </c:pt>
              </c:numCache>
            </c:numRef>
          </c:val>
          <c:smooth val="0"/>
          <c:extLst>
            <c:ext xmlns:c16="http://schemas.microsoft.com/office/drawing/2014/chart" uri="{C3380CC4-5D6E-409C-BE32-E72D297353CC}">
              <c16:uniqueId val="{00000000-19BF-48C4-B226-7A3F3689287A}"/>
            </c:ext>
          </c:extLst>
        </c:ser>
        <c:ser>
          <c:idx val="1"/>
          <c:order val="1"/>
          <c:tx>
            <c:strRef>
              <c:f>Sheet1!$A$3</c:f>
              <c:strCache>
                <c:ptCount val="1"/>
                <c:pt idx="0">
                  <c:v>Cigarettes</c:v>
                </c:pt>
              </c:strCache>
            </c:strRef>
          </c:tx>
          <c:spPr>
            <a:ln w="28575" cap="rnd">
              <a:solidFill>
                <a:schemeClr val="accent2"/>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Garamond" panose="02020404030301010803" pitchFamily="18"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2017</c:v>
                </c:pt>
                <c:pt idx="1">
                  <c:v>2019</c:v>
                </c:pt>
                <c:pt idx="2">
                  <c:v>2021</c:v>
                </c:pt>
                <c:pt idx="3">
                  <c:v>2023</c:v>
                </c:pt>
              </c:strCache>
            </c:strRef>
          </c:cat>
          <c:val>
            <c:numRef>
              <c:f>Sheet1!$B$3:$E$3</c:f>
              <c:numCache>
                <c:formatCode>0.0%</c:formatCode>
                <c:ptCount val="4"/>
                <c:pt idx="0">
                  <c:v>5.3999999999999999E-2</c:v>
                </c:pt>
                <c:pt idx="1">
                  <c:v>2.1999999999999999E-2</c:v>
                </c:pt>
                <c:pt idx="2">
                  <c:v>3.7999999999999999E-2</c:v>
                </c:pt>
                <c:pt idx="3">
                  <c:v>8.0000000000000002E-3</c:v>
                </c:pt>
              </c:numCache>
            </c:numRef>
          </c:val>
          <c:smooth val="0"/>
          <c:extLst>
            <c:ext xmlns:c16="http://schemas.microsoft.com/office/drawing/2014/chart" uri="{C3380CC4-5D6E-409C-BE32-E72D297353CC}">
              <c16:uniqueId val="{00000001-19BF-48C4-B226-7A3F3689287A}"/>
            </c:ext>
          </c:extLst>
        </c:ser>
        <c:ser>
          <c:idx val="2"/>
          <c:order val="2"/>
          <c:tx>
            <c:strRef>
              <c:f>Sheet1!$A$4</c:f>
              <c:strCache>
                <c:ptCount val="1"/>
                <c:pt idx="0">
                  <c:v>Vaping*</c:v>
                </c:pt>
              </c:strCache>
            </c:strRef>
          </c:tx>
          <c:spPr>
            <a:ln w="28575" cap="rnd">
              <a:solidFill>
                <a:schemeClr val="accent3"/>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Garamond" panose="02020404030301010803" pitchFamily="18"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2017</c:v>
                </c:pt>
                <c:pt idx="1">
                  <c:v>2019</c:v>
                </c:pt>
                <c:pt idx="2">
                  <c:v>2021</c:v>
                </c:pt>
                <c:pt idx="3">
                  <c:v>2023</c:v>
                </c:pt>
              </c:strCache>
            </c:strRef>
          </c:cat>
          <c:val>
            <c:numRef>
              <c:f>Sheet1!$B$4:$E$4</c:f>
              <c:numCache>
                <c:formatCode>0.0%</c:formatCode>
                <c:ptCount val="4"/>
                <c:pt idx="0">
                  <c:v>0.13100000000000001</c:v>
                </c:pt>
                <c:pt idx="1">
                  <c:v>0.13300000000000001</c:v>
                </c:pt>
                <c:pt idx="2">
                  <c:v>9.9000000000000005E-2</c:v>
                </c:pt>
                <c:pt idx="3">
                  <c:v>7.1999999999999995E-2</c:v>
                </c:pt>
              </c:numCache>
            </c:numRef>
          </c:val>
          <c:smooth val="0"/>
          <c:extLst>
            <c:ext xmlns:c16="http://schemas.microsoft.com/office/drawing/2014/chart" uri="{C3380CC4-5D6E-409C-BE32-E72D297353CC}">
              <c16:uniqueId val="{00000002-19BF-48C4-B226-7A3F3689287A}"/>
            </c:ext>
          </c:extLst>
        </c:ser>
        <c:ser>
          <c:idx val="3"/>
          <c:order val="3"/>
          <c:tx>
            <c:strRef>
              <c:f>Sheet1!$A$5</c:f>
              <c:strCache>
                <c:ptCount val="1"/>
                <c:pt idx="0">
                  <c:v>Marijuana</c:v>
                </c:pt>
              </c:strCache>
            </c:strRef>
          </c:tx>
          <c:spPr>
            <a:ln w="28575" cap="rnd">
              <a:solidFill>
                <a:schemeClr val="accent4"/>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Garamond" panose="02020404030301010803" pitchFamily="18"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2017</c:v>
                </c:pt>
                <c:pt idx="1">
                  <c:v>2019</c:v>
                </c:pt>
                <c:pt idx="2">
                  <c:v>2021</c:v>
                </c:pt>
                <c:pt idx="3">
                  <c:v>2023</c:v>
                </c:pt>
              </c:strCache>
            </c:strRef>
          </c:cat>
          <c:val>
            <c:numRef>
              <c:f>Sheet1!$B$5:$E$5</c:f>
              <c:numCache>
                <c:formatCode>0.0%</c:formatCode>
                <c:ptCount val="4"/>
                <c:pt idx="0">
                  <c:v>0.22600000000000001</c:v>
                </c:pt>
                <c:pt idx="1">
                  <c:v>0.18099999999999999</c:v>
                </c:pt>
                <c:pt idx="2">
                  <c:v>0.11600000000000001</c:v>
                </c:pt>
                <c:pt idx="3">
                  <c:v>8.8999999999999996E-2</c:v>
                </c:pt>
              </c:numCache>
            </c:numRef>
          </c:val>
          <c:smooth val="0"/>
          <c:extLst>
            <c:ext xmlns:c16="http://schemas.microsoft.com/office/drawing/2014/chart" uri="{C3380CC4-5D6E-409C-BE32-E72D297353CC}">
              <c16:uniqueId val="{00000003-19BF-48C4-B226-7A3F3689287A}"/>
            </c:ext>
          </c:extLst>
        </c:ser>
        <c:ser>
          <c:idx val="4"/>
          <c:order val="4"/>
          <c:tx>
            <c:strRef>
              <c:f>Sheet1!$A$6</c:f>
              <c:strCache>
                <c:ptCount val="1"/>
                <c:pt idx="0">
                  <c:v>Prescription Drugs</c:v>
                </c:pt>
              </c:strCache>
            </c:strRef>
          </c:tx>
          <c:spPr>
            <a:ln w="28575" cap="rnd">
              <a:solidFill>
                <a:schemeClr val="accent5"/>
              </a:solidFill>
              <a:round/>
            </a:ln>
            <a:effectLst/>
          </c:spPr>
          <c:marker>
            <c:symbol val="none"/>
          </c:marker>
          <c:dLbls>
            <c:dLbl>
              <c:idx val="1"/>
              <c:layout>
                <c:manualLayout>
                  <c:x val="-2.5323503899619428E-2"/>
                  <c:y val="-3.437342257792558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9BF-48C4-B226-7A3F3689287A}"/>
                </c:ext>
              </c:extLst>
            </c:dLbl>
            <c:dLbl>
              <c:idx val="3"/>
              <c:layout>
                <c:manualLayout>
                  <c:x val="-2.4136419379201704E-2"/>
                  <c:y val="-2.455244469851830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9BF-48C4-B226-7A3F3689287A}"/>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Garamond" panose="02020404030301010803" pitchFamily="18"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2017</c:v>
                </c:pt>
                <c:pt idx="1">
                  <c:v>2019</c:v>
                </c:pt>
                <c:pt idx="2">
                  <c:v>2021</c:v>
                </c:pt>
                <c:pt idx="3">
                  <c:v>2023</c:v>
                </c:pt>
              </c:strCache>
            </c:strRef>
          </c:cat>
          <c:val>
            <c:numRef>
              <c:f>Sheet1!$B$6:$E$6</c:f>
              <c:numCache>
                <c:formatCode>0.0%</c:formatCode>
                <c:ptCount val="4"/>
                <c:pt idx="0">
                  <c:v>5.1999999999999998E-2</c:v>
                </c:pt>
                <c:pt idx="1">
                  <c:v>3.5000000000000003E-2</c:v>
                </c:pt>
                <c:pt idx="2">
                  <c:v>2.9000000000000001E-2</c:v>
                </c:pt>
                <c:pt idx="3">
                  <c:v>1.2E-2</c:v>
                </c:pt>
              </c:numCache>
            </c:numRef>
          </c:val>
          <c:smooth val="0"/>
          <c:extLst>
            <c:ext xmlns:c16="http://schemas.microsoft.com/office/drawing/2014/chart" uri="{C3380CC4-5D6E-409C-BE32-E72D297353CC}">
              <c16:uniqueId val="{00000004-19BF-48C4-B226-7A3F3689287A}"/>
            </c:ext>
          </c:extLst>
        </c:ser>
        <c:dLbls>
          <c:showLegendKey val="0"/>
          <c:showVal val="0"/>
          <c:showCatName val="0"/>
          <c:showSerName val="0"/>
          <c:showPercent val="0"/>
          <c:showBubbleSize val="0"/>
        </c:dLbls>
        <c:smooth val="0"/>
        <c:axId val="1247706591"/>
        <c:axId val="1247720031"/>
      </c:lineChart>
      <c:catAx>
        <c:axId val="12477065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1247720031"/>
        <c:crosses val="autoZero"/>
        <c:auto val="1"/>
        <c:lblAlgn val="ctr"/>
        <c:lblOffset val="100"/>
        <c:noMultiLvlLbl val="0"/>
      </c:catAx>
      <c:valAx>
        <c:axId val="1247720031"/>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Garamond" panose="02020404030301010803" pitchFamily="18" charset="0"/>
                <a:ea typeface="+mn-ea"/>
                <a:cs typeface="+mn-cs"/>
              </a:defRPr>
            </a:pPr>
            <a:endParaRPr lang="en-US"/>
          </a:p>
        </c:txPr>
        <c:crossAx val="1247706591"/>
        <c:crosses val="autoZero"/>
        <c:crossBetween val="between"/>
      </c:valAx>
      <c:spPr>
        <a:noFill/>
        <a:ln>
          <a:noFill/>
        </a:ln>
        <a:effectLst/>
      </c:spPr>
    </c:plotArea>
    <c:legend>
      <c:legendPos val="r"/>
      <c:layout>
        <c:manualLayout>
          <c:xMode val="edge"/>
          <c:yMode val="edge"/>
          <c:x val="0.83572753748247219"/>
          <c:y val="0.28756218641777698"/>
          <c:w val="0.16427246251752778"/>
          <c:h val="0.42744014162317051"/>
        </c:manualLayout>
      </c:layout>
      <c:overlay val="0"/>
      <c:spPr>
        <a:solidFill>
          <a:schemeClr val="bg1"/>
        </a:solidFill>
        <a:ln>
          <a:noFill/>
        </a:ln>
        <a:effectLst/>
      </c:spPr>
      <c:txPr>
        <a:bodyPr rot="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latin typeface="Garamond" panose="02020404030301010803" pitchFamily="18"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298721729280866"/>
          <c:y val="1.965547714573582E-2"/>
          <c:w val="0.86768984115028969"/>
          <c:h val="0.63458748346781768"/>
        </c:manualLayout>
      </c:layout>
      <c:barChart>
        <c:barDir val="col"/>
        <c:grouping val="clustered"/>
        <c:varyColors val="0"/>
        <c:ser>
          <c:idx val="0"/>
          <c:order val="0"/>
          <c:tx>
            <c:strRef>
              <c:f>EaseOfAccess_CoreUsage!$V$3:$V$4</c:f>
              <c:strCache>
                <c:ptCount val="2"/>
                <c:pt idx="0">
                  <c:v>Grade </c:v>
                </c:pt>
                <c:pt idx="1">
                  <c:v>6-8</c:v>
                </c:pt>
              </c:strCache>
            </c:strRef>
          </c:tx>
          <c:spPr>
            <a:solidFill>
              <a:schemeClr val="accent1"/>
            </a:solidFill>
            <a:ln>
              <a:noFill/>
            </a:ln>
            <a:effectLst/>
          </c:spPr>
          <c:invertIfNegative val="0"/>
          <c:cat>
            <c:multiLvlStrRef>
              <c:f>EaseOfAccess_CoreUsage!$T$5:$U$10</c:f>
              <c:multiLvlStrCache>
                <c:ptCount val="6"/>
                <c:lvl>
                  <c:pt idx="0">
                    <c:v>Very Hard / Sort of Hard</c:v>
                  </c:pt>
                  <c:pt idx="1">
                    <c:v>Very Hard / Sort of Hard</c:v>
                  </c:pt>
                  <c:pt idx="2">
                    <c:v>Very Hard / Sort of Hard</c:v>
                  </c:pt>
                  <c:pt idx="3">
                    <c:v>Very Hard / Sort of Hard</c:v>
                  </c:pt>
                  <c:pt idx="4">
                    <c:v>Very Hard / Sort of Hard</c:v>
                  </c:pt>
                  <c:pt idx="5">
                    <c:v>Very Hard / Sort of Hard</c:v>
                  </c:pt>
                </c:lvl>
                <c:lvl>
                  <c:pt idx="0">
                    <c:v>Vape Products Nicotine</c:v>
                  </c:pt>
                  <c:pt idx="1">
                    <c:v>Vape Products Liquids</c:v>
                  </c:pt>
                  <c:pt idx="2">
                    <c:v>Tobacco</c:v>
                  </c:pt>
                  <c:pt idx="3">
                    <c:v>Alcohol</c:v>
                  </c:pt>
                  <c:pt idx="4">
                    <c:v>Marijuana / THC</c:v>
                  </c:pt>
                  <c:pt idx="5">
                    <c:v>RX</c:v>
                  </c:pt>
                </c:lvl>
              </c:multiLvlStrCache>
            </c:multiLvlStrRef>
          </c:cat>
          <c:val>
            <c:numRef>
              <c:f>EaseOfAccess_CoreUsage!$V$5:$V$10</c:f>
              <c:numCache>
                <c:formatCode>0.0%</c:formatCode>
                <c:ptCount val="6"/>
                <c:pt idx="0">
                  <c:v>0.81639344262295088</c:v>
                </c:pt>
                <c:pt idx="1">
                  <c:v>0.84135667396061264</c:v>
                </c:pt>
                <c:pt idx="2">
                  <c:v>0.86418400876232193</c:v>
                </c:pt>
                <c:pt idx="3">
                  <c:v>0.74041621029572835</c:v>
                </c:pt>
                <c:pt idx="4">
                  <c:v>0.86527929901423872</c:v>
                </c:pt>
                <c:pt idx="5">
                  <c:v>0.88596491228070173</c:v>
                </c:pt>
              </c:numCache>
            </c:numRef>
          </c:val>
          <c:extLst>
            <c:ext xmlns:c16="http://schemas.microsoft.com/office/drawing/2014/chart" uri="{C3380CC4-5D6E-409C-BE32-E72D297353CC}">
              <c16:uniqueId val="{00000000-0B1B-42B7-AF84-64F7E3B5C612}"/>
            </c:ext>
          </c:extLst>
        </c:ser>
        <c:ser>
          <c:idx val="1"/>
          <c:order val="1"/>
          <c:tx>
            <c:strRef>
              <c:f>EaseOfAccess_CoreUsage!$W$3:$W$4</c:f>
              <c:strCache>
                <c:ptCount val="2"/>
                <c:pt idx="0">
                  <c:v>Grade </c:v>
                </c:pt>
                <c:pt idx="1">
                  <c:v>9-12</c:v>
                </c:pt>
              </c:strCache>
            </c:strRef>
          </c:tx>
          <c:spPr>
            <a:solidFill>
              <a:srgbClr val="660066"/>
            </a:solidFill>
            <a:ln>
              <a:noFill/>
            </a:ln>
            <a:effectLst/>
          </c:spPr>
          <c:invertIfNegative val="0"/>
          <c:cat>
            <c:multiLvlStrRef>
              <c:f>EaseOfAccess_CoreUsage!$T$5:$U$10</c:f>
              <c:multiLvlStrCache>
                <c:ptCount val="6"/>
                <c:lvl>
                  <c:pt idx="0">
                    <c:v>Very Hard / Sort of Hard</c:v>
                  </c:pt>
                  <c:pt idx="1">
                    <c:v>Very Hard / Sort of Hard</c:v>
                  </c:pt>
                  <c:pt idx="2">
                    <c:v>Very Hard / Sort of Hard</c:v>
                  </c:pt>
                  <c:pt idx="3">
                    <c:v>Very Hard / Sort of Hard</c:v>
                  </c:pt>
                  <c:pt idx="4">
                    <c:v>Very Hard / Sort of Hard</c:v>
                  </c:pt>
                  <c:pt idx="5">
                    <c:v>Very Hard / Sort of Hard</c:v>
                  </c:pt>
                </c:lvl>
                <c:lvl>
                  <c:pt idx="0">
                    <c:v>Vape Products Nicotine</c:v>
                  </c:pt>
                  <c:pt idx="1">
                    <c:v>Vape Products Liquids</c:v>
                  </c:pt>
                  <c:pt idx="2">
                    <c:v>Tobacco</c:v>
                  </c:pt>
                  <c:pt idx="3">
                    <c:v>Alcohol</c:v>
                  </c:pt>
                  <c:pt idx="4">
                    <c:v>Marijuana / THC</c:v>
                  </c:pt>
                  <c:pt idx="5">
                    <c:v>RX</c:v>
                  </c:pt>
                </c:lvl>
              </c:multiLvlStrCache>
            </c:multiLvlStrRef>
          </c:cat>
          <c:val>
            <c:numRef>
              <c:f>EaseOfAccess_CoreUsage!$W$5:$W$10</c:f>
              <c:numCache>
                <c:formatCode>0.0%</c:formatCode>
                <c:ptCount val="6"/>
                <c:pt idx="0">
                  <c:v>0.55709342560553632</c:v>
                </c:pt>
                <c:pt idx="1">
                  <c:v>0.56994818652849744</c:v>
                </c:pt>
                <c:pt idx="2">
                  <c:v>0.70562770562770571</c:v>
                </c:pt>
                <c:pt idx="3">
                  <c:v>0.56525496974935185</c:v>
                </c:pt>
                <c:pt idx="4">
                  <c:v>0.60328435609334485</c:v>
                </c:pt>
                <c:pt idx="5">
                  <c:v>0.7752808988764045</c:v>
                </c:pt>
              </c:numCache>
            </c:numRef>
          </c:val>
          <c:extLst>
            <c:ext xmlns:c16="http://schemas.microsoft.com/office/drawing/2014/chart" uri="{C3380CC4-5D6E-409C-BE32-E72D297353CC}">
              <c16:uniqueId val="{00000001-0B1B-42B7-AF84-64F7E3B5C612}"/>
            </c:ext>
          </c:extLst>
        </c:ser>
        <c:ser>
          <c:idx val="2"/>
          <c:order val="2"/>
          <c:tx>
            <c:strRef>
              <c:f>EaseOfAccess_CoreUsage!$X$3:$X$4</c:f>
              <c:strCache>
                <c:ptCount val="2"/>
                <c:pt idx="0">
                  <c:v>Grade </c:v>
                </c:pt>
                <c:pt idx="1">
                  <c:v>6-12</c:v>
                </c:pt>
              </c:strCache>
            </c:strRef>
          </c:tx>
          <c:spPr>
            <a:solidFill>
              <a:schemeClr val="accent5"/>
            </a:solidFill>
            <a:ln>
              <a:noFill/>
            </a:ln>
            <a:effectLst/>
          </c:spPr>
          <c:invertIfNegative val="0"/>
          <c:cat>
            <c:multiLvlStrRef>
              <c:f>EaseOfAccess_CoreUsage!$T$5:$U$10</c:f>
              <c:multiLvlStrCache>
                <c:ptCount val="6"/>
                <c:lvl>
                  <c:pt idx="0">
                    <c:v>Very Hard / Sort of Hard</c:v>
                  </c:pt>
                  <c:pt idx="1">
                    <c:v>Very Hard / Sort of Hard</c:v>
                  </c:pt>
                  <c:pt idx="2">
                    <c:v>Very Hard / Sort of Hard</c:v>
                  </c:pt>
                  <c:pt idx="3">
                    <c:v>Very Hard / Sort of Hard</c:v>
                  </c:pt>
                  <c:pt idx="4">
                    <c:v>Very Hard / Sort of Hard</c:v>
                  </c:pt>
                  <c:pt idx="5">
                    <c:v>Very Hard / Sort of Hard</c:v>
                  </c:pt>
                </c:lvl>
                <c:lvl>
                  <c:pt idx="0">
                    <c:v>Vape Products Nicotine</c:v>
                  </c:pt>
                  <c:pt idx="1">
                    <c:v>Vape Products Liquids</c:v>
                  </c:pt>
                  <c:pt idx="2">
                    <c:v>Tobacco</c:v>
                  </c:pt>
                  <c:pt idx="3">
                    <c:v>Alcohol</c:v>
                  </c:pt>
                  <c:pt idx="4">
                    <c:v>Marijuana / THC</c:v>
                  </c:pt>
                  <c:pt idx="5">
                    <c:v>RX</c:v>
                  </c:pt>
                </c:lvl>
              </c:multiLvlStrCache>
            </c:multiLvlStrRef>
          </c:cat>
          <c:val>
            <c:numRef>
              <c:f>EaseOfAccess_CoreUsage!$X$5:$X$10</c:f>
              <c:numCache>
                <c:formatCode>0.0%</c:formatCode>
                <c:ptCount val="6"/>
                <c:pt idx="0">
                  <c:v>0.6716562047320136</c:v>
                </c:pt>
                <c:pt idx="1">
                  <c:v>0.6896718146718146</c:v>
                </c:pt>
                <c:pt idx="2">
                  <c:v>0.77562862669245647</c:v>
                </c:pt>
                <c:pt idx="3">
                  <c:v>0.64251207729468607</c:v>
                </c:pt>
                <c:pt idx="4">
                  <c:v>0.71884057971014503</c:v>
                </c:pt>
                <c:pt idx="5">
                  <c:v>0.8240695988400194</c:v>
                </c:pt>
              </c:numCache>
            </c:numRef>
          </c:val>
          <c:extLst>
            <c:ext xmlns:c16="http://schemas.microsoft.com/office/drawing/2014/chart" uri="{C3380CC4-5D6E-409C-BE32-E72D297353CC}">
              <c16:uniqueId val="{00000002-0B1B-42B7-AF84-64F7E3B5C612}"/>
            </c:ext>
          </c:extLst>
        </c:ser>
        <c:dLbls>
          <c:showLegendKey val="0"/>
          <c:showVal val="0"/>
          <c:showCatName val="0"/>
          <c:showSerName val="0"/>
          <c:showPercent val="0"/>
          <c:showBubbleSize val="0"/>
        </c:dLbls>
        <c:gapWidth val="139"/>
        <c:axId val="1879904944"/>
        <c:axId val="1886825008"/>
      </c:barChart>
      <c:catAx>
        <c:axId val="1879904944"/>
        <c:scaling>
          <c:orientation val="minMax"/>
        </c:scaling>
        <c:delete val="0"/>
        <c:axPos val="b"/>
        <c:majorGridlines>
          <c:spPr>
            <a:ln w="9525" cap="flat" cmpd="sng" algn="ctr">
              <a:noFill/>
              <a:prstDash val="solid"/>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1886825008"/>
        <c:crosses val="autoZero"/>
        <c:auto val="1"/>
        <c:lblAlgn val="ctr"/>
        <c:lblOffset val="100"/>
        <c:noMultiLvlLbl val="0"/>
      </c:catAx>
      <c:valAx>
        <c:axId val="1886825008"/>
        <c:scaling>
          <c:orientation val="minMax"/>
          <c:max val="1"/>
        </c:scaling>
        <c:delete val="0"/>
        <c:axPos val="l"/>
        <c:majorGridlines>
          <c:spPr>
            <a:ln w="9525" cap="flat" cmpd="sng" algn="ctr">
              <a:solidFill>
                <a:schemeClr val="tx1">
                  <a:lumMod val="15000"/>
                  <a:lumOff val="85000"/>
                </a:schemeClr>
              </a:solidFill>
              <a:prstDash val="solid"/>
              <a:round/>
            </a:ln>
            <a:effectLst/>
          </c:spPr>
        </c:majorGridlines>
        <c:numFmt formatCode="###0%" sourceLinked="0"/>
        <c:majorTickMark val="out"/>
        <c:minorTickMark val="none"/>
        <c:tickLblPos val="nextTo"/>
        <c:spPr>
          <a:noFill/>
          <a:ln w="9525" cap="flat" cmpd="sng" algn="ctr">
            <a:noFill/>
            <a:prstDash val="solid"/>
            <a:round/>
          </a:ln>
          <a:effectLst/>
        </c:spPr>
        <c:txPr>
          <a:bodyPr rot="-60000000" spcFirstLastPara="1" vertOverflow="ellipsis" vert="horz" wrap="square" anchor="ctr" anchorCtr="1"/>
          <a:lstStyle/>
          <a:p>
            <a:pPr>
              <a:defRPr sz="1600" b="0" i="0" u="none" strike="noStrike" kern="1200" baseline="0">
                <a:solidFill>
                  <a:schemeClr val="tx1"/>
                </a:solidFill>
                <a:latin typeface="Garamond" panose="02020404030301010803" pitchFamily="18" charset="0"/>
                <a:ea typeface="+mn-ea"/>
                <a:cs typeface="+mn-cs"/>
              </a:defRPr>
            </a:pPr>
            <a:endParaRPr lang="en-US"/>
          </a:p>
        </c:txPr>
        <c:crossAx val="1879904944"/>
        <c:crosses val="autoZero"/>
        <c:crossBetween val="between"/>
      </c:valAx>
      <c:dTable>
        <c:showHorzBorder val="1"/>
        <c:showVertBorder val="1"/>
        <c:showOutline val="1"/>
        <c:showKeys val="1"/>
        <c:spPr>
          <a:noFill/>
          <a:ln w="9525" cap="flat" cmpd="sng" algn="ctr">
            <a:solidFill>
              <a:schemeClr val="tx1">
                <a:lumMod val="15000"/>
                <a:lumOff val="85000"/>
              </a:schemeClr>
            </a:solidFill>
            <a:prstDash val="solid"/>
            <a:round/>
          </a:ln>
          <a:effectLst/>
        </c:spPr>
        <c:txPr>
          <a:bodyPr rot="0" spcFirstLastPara="1" vertOverflow="ellipsis" vert="horz" wrap="square" anchor="ctr" anchorCtr="1"/>
          <a:lstStyle/>
          <a:p>
            <a:pPr rtl="0">
              <a:defRPr sz="1600" b="0" i="0" u="none" strike="noStrike" kern="1200" baseline="0">
                <a:solidFill>
                  <a:schemeClr val="tx1"/>
                </a:solidFill>
                <a:latin typeface="Garamond" panose="02020404030301010803" pitchFamily="18" charset="0"/>
                <a:ea typeface="+mn-ea"/>
                <a:cs typeface="+mn-cs"/>
              </a:defRPr>
            </a:pPr>
            <a:endParaRPr lang="en-US"/>
          </a:p>
        </c:txPr>
      </c:dTable>
      <c:spPr>
        <a:noFill/>
        <a:ln>
          <a:noFill/>
        </a:ln>
        <a:effectLst/>
      </c:spPr>
    </c:plotArea>
    <c:plotVisOnly val="1"/>
    <c:dispBlanksAs val="gap"/>
    <c:showDLblsOverMax val="0"/>
    <c:extLst/>
  </c:chart>
  <c:spPr>
    <a:noFill/>
    <a:ln w="9525" cap="flat" cmpd="sng" algn="ctr">
      <a:noFill/>
      <a:prstDash val="solid"/>
      <a:round/>
    </a:ln>
    <a:effectLst/>
  </c:spPr>
  <c:txPr>
    <a:bodyPr/>
    <a:lstStyle/>
    <a:p>
      <a:pPr>
        <a:defRPr sz="1600">
          <a:latin typeface="Garamond" panose="02020404030301010803" pitchFamily="18" charset="0"/>
        </a:defRPr>
      </a:pPr>
      <a:endParaRPr lang="en-US"/>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0138731396402165"/>
          <c:y val="2.5126494198677279E-2"/>
          <c:w val="0.79559147045448475"/>
          <c:h val="0.54615418145611949"/>
        </c:manualLayout>
      </c:layout>
      <c:barChart>
        <c:barDir val="col"/>
        <c:grouping val="clustered"/>
        <c:varyColors val="0"/>
        <c:ser>
          <c:idx val="0"/>
          <c:order val="0"/>
          <c:tx>
            <c:strRef>
              <c:f>EaseOfAccess_CoreUsage!$Z$213</c:f>
              <c:strCache>
                <c:ptCount val="1"/>
                <c:pt idx="0">
                  <c:v>Home w/o Parents</c:v>
                </c:pt>
              </c:strCache>
            </c:strRef>
          </c:tx>
          <c:spPr>
            <a:solidFill>
              <a:srgbClr val="0033CC"/>
            </a:solidFill>
            <a:ln>
              <a:noFill/>
            </a:ln>
            <a:effectLst/>
          </c:spPr>
          <c:invertIfNegative val="0"/>
          <c:cat>
            <c:strRef>
              <c:f>EaseOfAccess_CoreUsage!$AA$212:$AE$212</c:f>
              <c:strCache>
                <c:ptCount val="5"/>
                <c:pt idx="0">
                  <c:v>Tobacco</c:v>
                </c:pt>
                <c:pt idx="1">
                  <c:v>Vape Products Nicotine</c:v>
                </c:pt>
                <c:pt idx="2">
                  <c:v>Alcohol</c:v>
                </c:pt>
                <c:pt idx="3">
                  <c:v>Marijuana / THC</c:v>
                </c:pt>
                <c:pt idx="4">
                  <c:v>RX</c:v>
                </c:pt>
              </c:strCache>
            </c:strRef>
          </c:cat>
          <c:val>
            <c:numRef>
              <c:f>EaseOfAccess_CoreUsage!$AA$213:$AE$213</c:f>
              <c:numCache>
                <c:formatCode>0.00%</c:formatCode>
                <c:ptCount val="5"/>
                <c:pt idx="0">
                  <c:v>0.38888888888888884</c:v>
                </c:pt>
                <c:pt idx="1">
                  <c:v>0.2326388888888889</c:v>
                </c:pt>
                <c:pt idx="2">
                  <c:v>0.38253012048192775</c:v>
                </c:pt>
                <c:pt idx="3">
                  <c:v>0.25468164794007486</c:v>
                </c:pt>
                <c:pt idx="4">
                  <c:v>0.46153846153846151</c:v>
                </c:pt>
              </c:numCache>
            </c:numRef>
          </c:val>
          <c:extLst>
            <c:ext xmlns:c16="http://schemas.microsoft.com/office/drawing/2014/chart" uri="{C3380CC4-5D6E-409C-BE32-E72D297353CC}">
              <c16:uniqueId val="{00000000-FAAA-48F2-BB62-F200632B67E4}"/>
            </c:ext>
          </c:extLst>
        </c:ser>
        <c:ser>
          <c:idx val="1"/>
          <c:order val="1"/>
          <c:tx>
            <c:strRef>
              <c:f>EaseOfAccess_CoreUsage!$Z$214</c:f>
              <c:strCache>
                <c:ptCount val="1"/>
                <c:pt idx="0">
                  <c:v>Home w/ parents</c:v>
                </c:pt>
              </c:strCache>
            </c:strRef>
          </c:tx>
          <c:spPr>
            <a:solidFill>
              <a:schemeClr val="accent6">
                <a:lumMod val="50000"/>
              </a:schemeClr>
            </a:solidFill>
            <a:ln>
              <a:noFill/>
            </a:ln>
            <a:effectLst/>
          </c:spPr>
          <c:invertIfNegative val="0"/>
          <c:cat>
            <c:strRef>
              <c:f>EaseOfAccess_CoreUsage!$AA$212:$AE$212</c:f>
              <c:strCache>
                <c:ptCount val="5"/>
                <c:pt idx="0">
                  <c:v>Tobacco</c:v>
                </c:pt>
                <c:pt idx="1">
                  <c:v>Vape Products Nicotine</c:v>
                </c:pt>
                <c:pt idx="2">
                  <c:v>Alcohol</c:v>
                </c:pt>
                <c:pt idx="3">
                  <c:v>Marijuana / THC</c:v>
                </c:pt>
                <c:pt idx="4">
                  <c:v>RX</c:v>
                </c:pt>
              </c:strCache>
            </c:strRef>
          </c:cat>
          <c:val>
            <c:numRef>
              <c:f>EaseOfAccess_CoreUsage!$AA$214:$AE$214</c:f>
              <c:numCache>
                <c:formatCode>0.00%</c:formatCode>
                <c:ptCount val="5"/>
                <c:pt idx="0">
                  <c:v>6.6666666666666666E-2</c:v>
                </c:pt>
                <c:pt idx="1">
                  <c:v>5.5555555555555552E-2</c:v>
                </c:pt>
                <c:pt idx="2">
                  <c:v>0.41867469879518071</c:v>
                </c:pt>
                <c:pt idx="3">
                  <c:v>0.15730337078651685</c:v>
                </c:pt>
                <c:pt idx="4">
                  <c:v>0.12307692307692308</c:v>
                </c:pt>
              </c:numCache>
            </c:numRef>
          </c:val>
          <c:extLst>
            <c:ext xmlns:c16="http://schemas.microsoft.com/office/drawing/2014/chart" uri="{C3380CC4-5D6E-409C-BE32-E72D297353CC}">
              <c16:uniqueId val="{00000001-FAAA-48F2-BB62-F200632B67E4}"/>
            </c:ext>
          </c:extLst>
        </c:ser>
        <c:ser>
          <c:idx val="2"/>
          <c:order val="2"/>
          <c:tx>
            <c:strRef>
              <c:f>EaseOfAccess_CoreUsage!$Z$215</c:f>
              <c:strCache>
                <c:ptCount val="1"/>
                <c:pt idx="0">
                  <c:v>Friends/Peers</c:v>
                </c:pt>
              </c:strCache>
            </c:strRef>
          </c:tx>
          <c:spPr>
            <a:solidFill>
              <a:schemeClr val="accent3"/>
            </a:solidFill>
            <a:ln>
              <a:noFill/>
            </a:ln>
            <a:effectLst/>
          </c:spPr>
          <c:invertIfNegative val="0"/>
          <c:cat>
            <c:strRef>
              <c:f>EaseOfAccess_CoreUsage!$AA$212:$AE$212</c:f>
              <c:strCache>
                <c:ptCount val="5"/>
                <c:pt idx="0">
                  <c:v>Tobacco</c:v>
                </c:pt>
                <c:pt idx="1">
                  <c:v>Vape Products Nicotine</c:v>
                </c:pt>
                <c:pt idx="2">
                  <c:v>Alcohol</c:v>
                </c:pt>
                <c:pt idx="3">
                  <c:v>Marijuana / THC</c:v>
                </c:pt>
                <c:pt idx="4">
                  <c:v>RX</c:v>
                </c:pt>
              </c:strCache>
            </c:strRef>
          </c:cat>
          <c:val>
            <c:numRef>
              <c:f>EaseOfAccess_CoreUsage!$AA$215:$AE$215</c:f>
              <c:numCache>
                <c:formatCode>0.00%</c:formatCode>
                <c:ptCount val="5"/>
                <c:pt idx="0">
                  <c:v>0.43333333333333335</c:v>
                </c:pt>
                <c:pt idx="1">
                  <c:v>0.71180555555555558</c:v>
                </c:pt>
                <c:pt idx="2">
                  <c:v>0.34337349397590361</c:v>
                </c:pt>
                <c:pt idx="3">
                  <c:v>0.72659176029962547</c:v>
                </c:pt>
                <c:pt idx="4">
                  <c:v>0.35384615384615387</c:v>
                </c:pt>
              </c:numCache>
            </c:numRef>
          </c:val>
          <c:extLst>
            <c:ext xmlns:c16="http://schemas.microsoft.com/office/drawing/2014/chart" uri="{C3380CC4-5D6E-409C-BE32-E72D297353CC}">
              <c16:uniqueId val="{00000002-FAAA-48F2-BB62-F200632B67E4}"/>
            </c:ext>
          </c:extLst>
        </c:ser>
        <c:ser>
          <c:idx val="3"/>
          <c:order val="3"/>
          <c:tx>
            <c:strRef>
              <c:f>EaseOfAccess_CoreUsage!$Z$216</c:f>
              <c:strCache>
                <c:ptCount val="1"/>
                <c:pt idx="0">
                  <c:v>Internet</c:v>
                </c:pt>
              </c:strCache>
            </c:strRef>
          </c:tx>
          <c:spPr>
            <a:solidFill>
              <a:srgbClr val="7030A0"/>
            </a:solidFill>
            <a:ln>
              <a:noFill/>
            </a:ln>
            <a:effectLst/>
          </c:spPr>
          <c:invertIfNegative val="0"/>
          <c:cat>
            <c:strRef>
              <c:f>EaseOfAccess_CoreUsage!$AA$212:$AE$212</c:f>
              <c:strCache>
                <c:ptCount val="5"/>
                <c:pt idx="0">
                  <c:v>Tobacco</c:v>
                </c:pt>
                <c:pt idx="1">
                  <c:v>Vape Products Nicotine</c:v>
                </c:pt>
                <c:pt idx="2">
                  <c:v>Alcohol</c:v>
                </c:pt>
                <c:pt idx="3">
                  <c:v>Marijuana / THC</c:v>
                </c:pt>
                <c:pt idx="4">
                  <c:v>RX</c:v>
                </c:pt>
              </c:strCache>
            </c:strRef>
          </c:cat>
          <c:val>
            <c:numRef>
              <c:f>EaseOfAccess_CoreUsage!$AA$216:$AE$216</c:f>
              <c:numCache>
                <c:formatCode>0.00%</c:formatCode>
                <c:ptCount val="5"/>
                <c:pt idx="0">
                  <c:v>7.7777777777777779E-2</c:v>
                </c:pt>
                <c:pt idx="1">
                  <c:v>7.6388888888888895E-2</c:v>
                </c:pt>
                <c:pt idx="2">
                  <c:v>2.710843373493976E-2</c:v>
                </c:pt>
                <c:pt idx="3">
                  <c:v>7.8651685393258425E-2</c:v>
                </c:pt>
                <c:pt idx="4">
                  <c:v>9.2307692307692299E-2</c:v>
                </c:pt>
              </c:numCache>
            </c:numRef>
          </c:val>
          <c:extLst>
            <c:ext xmlns:c16="http://schemas.microsoft.com/office/drawing/2014/chart" uri="{C3380CC4-5D6E-409C-BE32-E72D297353CC}">
              <c16:uniqueId val="{00000003-FAAA-48F2-BB62-F200632B67E4}"/>
            </c:ext>
          </c:extLst>
        </c:ser>
        <c:ser>
          <c:idx val="4"/>
          <c:order val="4"/>
          <c:tx>
            <c:strRef>
              <c:f>EaseOfAccess_CoreUsage!$Z$217</c:f>
              <c:strCache>
                <c:ptCount val="1"/>
                <c:pt idx="0">
                  <c:v>Store</c:v>
                </c:pt>
              </c:strCache>
            </c:strRef>
          </c:tx>
          <c:spPr>
            <a:solidFill>
              <a:schemeClr val="accent5"/>
            </a:solidFill>
            <a:ln>
              <a:noFill/>
            </a:ln>
            <a:effectLst/>
          </c:spPr>
          <c:invertIfNegative val="0"/>
          <c:cat>
            <c:strRef>
              <c:f>EaseOfAccess_CoreUsage!$AA$212:$AE$212</c:f>
              <c:strCache>
                <c:ptCount val="5"/>
                <c:pt idx="0">
                  <c:v>Tobacco</c:v>
                </c:pt>
                <c:pt idx="1">
                  <c:v>Vape Products Nicotine</c:v>
                </c:pt>
                <c:pt idx="2">
                  <c:v>Alcohol</c:v>
                </c:pt>
                <c:pt idx="3">
                  <c:v>Marijuana / THC</c:v>
                </c:pt>
                <c:pt idx="4">
                  <c:v>RX</c:v>
                </c:pt>
              </c:strCache>
            </c:strRef>
          </c:cat>
          <c:val>
            <c:numRef>
              <c:f>EaseOfAccess_CoreUsage!$AA$217:$AE$217</c:f>
              <c:numCache>
                <c:formatCode>0.00%</c:formatCode>
                <c:ptCount val="5"/>
                <c:pt idx="0">
                  <c:v>0.15555555555555556</c:v>
                </c:pt>
                <c:pt idx="1">
                  <c:v>0.13541666666666666</c:v>
                </c:pt>
                <c:pt idx="2">
                  <c:v>8.7349397590361449E-2</c:v>
                </c:pt>
                <c:pt idx="3">
                  <c:v>9.3632958801498134E-2</c:v>
                </c:pt>
                <c:pt idx="4">
                  <c:v>0.2153846153846154</c:v>
                </c:pt>
              </c:numCache>
            </c:numRef>
          </c:val>
          <c:extLst>
            <c:ext xmlns:c16="http://schemas.microsoft.com/office/drawing/2014/chart" uri="{C3380CC4-5D6E-409C-BE32-E72D297353CC}">
              <c16:uniqueId val="{00000004-FAAA-48F2-BB62-F200632B67E4}"/>
            </c:ext>
          </c:extLst>
        </c:ser>
        <c:dLbls>
          <c:showLegendKey val="0"/>
          <c:showVal val="0"/>
          <c:showCatName val="0"/>
          <c:showSerName val="0"/>
          <c:showPercent val="0"/>
          <c:showBubbleSize val="0"/>
        </c:dLbls>
        <c:gapWidth val="139"/>
        <c:axId val="1879904944"/>
        <c:axId val="1886825008"/>
      </c:barChart>
      <c:catAx>
        <c:axId val="1879904944"/>
        <c:scaling>
          <c:orientation val="minMax"/>
        </c:scaling>
        <c:delete val="0"/>
        <c:axPos val="b"/>
        <c:majorGridlines>
          <c:spPr>
            <a:ln w="9525" cap="flat" cmpd="sng" algn="ctr">
              <a:noFill/>
              <a:prstDash val="solid"/>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sz="1800" b="0" i="0" u="none" strike="noStrike" kern="1200" baseline="0">
                <a:solidFill>
                  <a:schemeClr val="tx1"/>
                </a:solidFill>
                <a:latin typeface="Garamond" panose="02020404030301010803" pitchFamily="18" charset="0"/>
                <a:ea typeface="+mn-ea"/>
                <a:cs typeface="+mn-cs"/>
              </a:defRPr>
            </a:pPr>
            <a:endParaRPr lang="en-US"/>
          </a:p>
        </c:txPr>
        <c:crossAx val="1886825008"/>
        <c:crosses val="autoZero"/>
        <c:auto val="1"/>
        <c:lblAlgn val="ctr"/>
        <c:lblOffset val="100"/>
        <c:noMultiLvlLbl val="0"/>
      </c:catAx>
      <c:valAx>
        <c:axId val="1886825008"/>
        <c:scaling>
          <c:orientation val="minMax"/>
        </c:scaling>
        <c:delete val="0"/>
        <c:axPos val="l"/>
        <c:majorGridlines>
          <c:spPr>
            <a:ln w="9525" cap="flat" cmpd="sng" algn="ctr">
              <a:solidFill>
                <a:schemeClr val="tx1">
                  <a:lumMod val="15000"/>
                  <a:lumOff val="85000"/>
                </a:schemeClr>
              </a:solidFill>
              <a:prstDash val="solid"/>
              <a:round/>
            </a:ln>
            <a:effectLst/>
          </c:spPr>
        </c:majorGridlines>
        <c:numFmt formatCode="###0%" sourceLinked="0"/>
        <c:majorTickMark val="out"/>
        <c:minorTickMark val="none"/>
        <c:tickLblPos val="nextTo"/>
        <c:spPr>
          <a:noFill/>
          <a:ln w="9525" cap="flat" cmpd="sng" algn="ctr">
            <a:noFill/>
            <a:prstDash val="solid"/>
            <a:round/>
          </a:ln>
          <a:effectLst/>
        </c:spPr>
        <c:txPr>
          <a:bodyPr rot="-60000000" spcFirstLastPara="1" vertOverflow="ellipsis" vert="horz" wrap="square" anchor="ctr" anchorCtr="1"/>
          <a:lstStyle/>
          <a:p>
            <a:pPr>
              <a:defRPr sz="1800" b="0" i="0" u="none" strike="noStrike" kern="1200" baseline="0">
                <a:solidFill>
                  <a:schemeClr val="tx1"/>
                </a:solidFill>
                <a:latin typeface="Garamond" panose="02020404030301010803" pitchFamily="18" charset="0"/>
                <a:ea typeface="+mn-ea"/>
                <a:cs typeface="+mn-cs"/>
              </a:defRPr>
            </a:pPr>
            <a:endParaRPr lang="en-US"/>
          </a:p>
        </c:txPr>
        <c:crossAx val="1879904944"/>
        <c:crosses val="autoZero"/>
        <c:crossBetween val="between"/>
      </c:valAx>
      <c:dTable>
        <c:showHorzBorder val="1"/>
        <c:showVertBorder val="1"/>
        <c:showOutline val="1"/>
        <c:showKeys val="1"/>
        <c:spPr>
          <a:noFill/>
          <a:ln w="9525" cap="flat" cmpd="sng" algn="ctr">
            <a:solidFill>
              <a:schemeClr val="tx1">
                <a:lumMod val="15000"/>
                <a:lumOff val="85000"/>
              </a:schemeClr>
            </a:solidFill>
            <a:prstDash val="solid"/>
            <a:round/>
          </a:ln>
          <a:effectLst/>
        </c:spPr>
        <c:txPr>
          <a:bodyPr rot="0" spcFirstLastPara="1" vertOverflow="ellipsis" vert="horz" wrap="square" anchor="ctr" anchorCtr="1"/>
          <a:lstStyle/>
          <a:p>
            <a:pPr rtl="0">
              <a:defRPr sz="1800" b="0" i="0" u="none" strike="noStrike" kern="1200" baseline="0">
                <a:solidFill>
                  <a:schemeClr val="tx1"/>
                </a:solidFill>
                <a:latin typeface="Garamond" panose="02020404030301010803" pitchFamily="18" charset="0"/>
                <a:ea typeface="+mn-ea"/>
                <a:cs typeface="+mn-cs"/>
              </a:defRPr>
            </a:pPr>
            <a:endParaRPr lang="en-US"/>
          </a:p>
        </c:txPr>
      </c:dTable>
      <c:spPr>
        <a:noFill/>
        <a:ln>
          <a:noFill/>
        </a:ln>
        <a:effectLst/>
      </c:spPr>
    </c:plotArea>
    <c:plotVisOnly val="1"/>
    <c:dispBlanksAs val="gap"/>
    <c:showDLblsOverMax val="0"/>
    <c:extLst/>
  </c:chart>
  <c:spPr>
    <a:noFill/>
    <a:ln w="9525" cap="flat" cmpd="sng" algn="ctr">
      <a:noFill/>
      <a:prstDash val="solid"/>
      <a:round/>
    </a:ln>
    <a:effectLst/>
  </c:spPr>
  <c:txPr>
    <a:bodyPr/>
    <a:lstStyle/>
    <a:p>
      <a:pPr>
        <a:defRPr sz="1800">
          <a:latin typeface="Garamond" panose="02020404030301010803" pitchFamily="18" charset="0"/>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withinLinear" id="17">
  <a:schemeClr val="accent4"/>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6.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9.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91671089-BEC0-42A9-A8FA-FD94B320E319}" type="datetimeFigureOut">
              <a:rPr lang="en-US" smtClean="0"/>
              <a:t>9/23/2024</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7056803B-A069-4ABB-AB4A-15E3F1B31BED}" type="slidenum">
              <a:rPr lang="en-US" smtClean="0"/>
              <a:t>‹#›</a:t>
            </a:fld>
            <a:endParaRPr lang="en-US"/>
          </a:p>
        </p:txBody>
      </p:sp>
    </p:spTree>
    <p:extLst>
      <p:ext uri="{BB962C8B-B14F-4D97-AF65-F5344CB8AC3E}">
        <p14:creationId xmlns:p14="http://schemas.microsoft.com/office/powerpoint/2010/main" val="370704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23E9403-92F9-499A-9A15-2F3ABDA19EFA}" type="slidenum">
              <a:rPr lang="en-US" smtClean="0"/>
              <a:t>3</a:t>
            </a:fld>
            <a:endParaRPr lang="en-US"/>
          </a:p>
        </p:txBody>
      </p:sp>
    </p:spTree>
    <p:extLst>
      <p:ext uri="{BB962C8B-B14F-4D97-AF65-F5344CB8AC3E}">
        <p14:creationId xmlns:p14="http://schemas.microsoft.com/office/powerpoint/2010/main" val="34518211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Enfield YVC 2023 had an 82% response rate!</a:t>
            </a:r>
          </a:p>
        </p:txBody>
      </p:sp>
      <p:sp>
        <p:nvSpPr>
          <p:cNvPr id="4" name="Slide Number Placeholder 3"/>
          <p:cNvSpPr>
            <a:spLocks noGrp="1"/>
          </p:cNvSpPr>
          <p:nvPr>
            <p:ph type="sldNum" sz="quarter" idx="5"/>
          </p:nvPr>
        </p:nvSpPr>
        <p:spPr/>
        <p:txBody>
          <a:bodyPr/>
          <a:lstStyle/>
          <a:p>
            <a:fld id="{7056803B-A069-4ABB-AB4A-15E3F1B31BED}" type="slidenum">
              <a:rPr lang="en-US" smtClean="0"/>
              <a:t>41</a:t>
            </a:fld>
            <a:endParaRPr lang="en-US"/>
          </a:p>
        </p:txBody>
      </p:sp>
    </p:spTree>
    <p:extLst>
      <p:ext uri="{BB962C8B-B14F-4D97-AF65-F5344CB8AC3E}">
        <p14:creationId xmlns:p14="http://schemas.microsoft.com/office/powerpoint/2010/main" val="3960623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23E9403-92F9-499A-9A15-2F3ABDA19EFA}" type="slidenum">
              <a:rPr lang="en-US" smtClean="0"/>
              <a:t>5</a:t>
            </a:fld>
            <a:endParaRPr lang="en-US"/>
          </a:p>
        </p:txBody>
      </p:sp>
    </p:spTree>
    <p:extLst>
      <p:ext uri="{BB962C8B-B14F-4D97-AF65-F5344CB8AC3E}">
        <p14:creationId xmlns:p14="http://schemas.microsoft.com/office/powerpoint/2010/main" val="36713812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6E95153-8BE2-497B-9C44-991567ECFC5F}" type="slidenum">
              <a:rPr lang="en-US" smtClean="0"/>
              <a:t>6</a:t>
            </a:fld>
            <a:endParaRPr lang="en-US"/>
          </a:p>
        </p:txBody>
      </p:sp>
    </p:spTree>
    <p:extLst>
      <p:ext uri="{BB962C8B-B14F-4D97-AF65-F5344CB8AC3E}">
        <p14:creationId xmlns:p14="http://schemas.microsoft.com/office/powerpoint/2010/main" val="203206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a:p>
        </p:txBody>
      </p:sp>
      <p:sp>
        <p:nvSpPr>
          <p:cNvPr id="4" name="Slide Number Placeholder 3"/>
          <p:cNvSpPr>
            <a:spLocks noGrp="1"/>
          </p:cNvSpPr>
          <p:nvPr>
            <p:ph type="sldNum" sz="quarter" idx="5"/>
          </p:nvPr>
        </p:nvSpPr>
        <p:spPr/>
        <p:txBody>
          <a:bodyPr/>
          <a:lstStyle/>
          <a:p>
            <a:fld id="{923E9403-92F9-499A-9A15-2F3ABDA19EFA}" type="slidenum">
              <a:rPr lang="en-US" smtClean="0"/>
              <a:t>10</a:t>
            </a:fld>
            <a:endParaRPr lang="en-US"/>
          </a:p>
        </p:txBody>
      </p:sp>
    </p:spTree>
    <p:extLst>
      <p:ext uri="{BB962C8B-B14F-4D97-AF65-F5344CB8AC3E}">
        <p14:creationId xmlns:p14="http://schemas.microsoft.com/office/powerpoint/2010/main" val="3734595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23E9403-92F9-499A-9A15-2F3ABDA19EFA}" type="slidenum">
              <a:rPr lang="en-US" smtClean="0"/>
              <a:t>13</a:t>
            </a:fld>
            <a:endParaRPr lang="en-US"/>
          </a:p>
        </p:txBody>
      </p:sp>
    </p:spTree>
    <p:extLst>
      <p:ext uri="{BB962C8B-B14F-4D97-AF65-F5344CB8AC3E}">
        <p14:creationId xmlns:p14="http://schemas.microsoft.com/office/powerpoint/2010/main" val="27492605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23E9403-92F9-499A-9A15-2F3ABDA19EFA}" type="slidenum">
              <a:rPr lang="en-US" smtClean="0"/>
              <a:t>17</a:t>
            </a:fld>
            <a:endParaRPr lang="en-US"/>
          </a:p>
        </p:txBody>
      </p:sp>
    </p:spTree>
    <p:extLst>
      <p:ext uri="{BB962C8B-B14F-4D97-AF65-F5344CB8AC3E}">
        <p14:creationId xmlns:p14="http://schemas.microsoft.com/office/powerpoint/2010/main" val="2492671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Age of initiation was asked differently in the two surveys.</a:t>
            </a:r>
          </a:p>
          <a:p>
            <a:endParaRPr lang="en-US"/>
          </a:p>
          <a:p>
            <a:r>
              <a:rPr lang="en-US"/>
              <a:t>In community survey, was asked for </a:t>
            </a:r>
            <a:r>
              <a:rPr lang="en-US" b="1"/>
              <a:t>all substances (</a:t>
            </a:r>
            <a:r>
              <a:rPr lang="en-US"/>
              <a:t>How old were you when you FIRST used alcohol, marijuana/THC, tobacco/nicotine, cocaine, opioids (heroin/fentanyl) and/or prescription drugs used for the purpose of getting high? </a:t>
            </a:r>
            <a:r>
              <a:rPr lang="en-US" b="1"/>
              <a:t>)</a:t>
            </a:r>
          </a:p>
          <a:p>
            <a:endParaRPr lang="en-US" b="1"/>
          </a:p>
          <a:p>
            <a:r>
              <a:rPr lang="en-US" b="0"/>
              <a:t>In </a:t>
            </a:r>
            <a:r>
              <a:rPr lang="en-US" b="0" err="1"/>
              <a:t>Asnuntuck</a:t>
            </a:r>
            <a:r>
              <a:rPr lang="en-US" b="0"/>
              <a:t> effort, asked by specific substances. </a:t>
            </a:r>
            <a:r>
              <a:rPr lang="en-US" b="0" err="1"/>
              <a:t>Asnuntuck</a:t>
            </a:r>
            <a:r>
              <a:rPr lang="en-US" b="0"/>
              <a:t> efforts here show </a:t>
            </a:r>
            <a:r>
              <a:rPr lang="en-US" b="1"/>
              <a:t>young adults only</a:t>
            </a:r>
            <a:r>
              <a:rPr lang="en-US" b="0"/>
              <a:t>. Opioids not reported here due to suppression (cell count &lt;6)</a:t>
            </a:r>
          </a:p>
        </p:txBody>
      </p:sp>
      <p:sp>
        <p:nvSpPr>
          <p:cNvPr id="4" name="Slide Number Placeholder 3"/>
          <p:cNvSpPr>
            <a:spLocks noGrp="1"/>
          </p:cNvSpPr>
          <p:nvPr>
            <p:ph type="sldNum" sz="quarter" idx="5"/>
          </p:nvPr>
        </p:nvSpPr>
        <p:spPr/>
        <p:txBody>
          <a:bodyPr/>
          <a:lstStyle/>
          <a:p>
            <a:fld id="{7056803B-A069-4ABB-AB4A-15E3F1B31BED}" type="slidenum">
              <a:rPr lang="en-US" smtClean="0"/>
              <a:t>25</a:t>
            </a:fld>
            <a:endParaRPr lang="en-US"/>
          </a:p>
        </p:txBody>
      </p:sp>
    </p:spTree>
    <p:extLst>
      <p:ext uri="{BB962C8B-B14F-4D97-AF65-F5344CB8AC3E}">
        <p14:creationId xmlns:p14="http://schemas.microsoft.com/office/powerpoint/2010/main" val="29867926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56803B-A069-4ABB-AB4A-15E3F1B31BED}" type="slidenum">
              <a:rPr lang="en-US" smtClean="0"/>
              <a:t>27</a:t>
            </a:fld>
            <a:endParaRPr lang="en-US"/>
          </a:p>
        </p:txBody>
      </p:sp>
    </p:spTree>
    <p:extLst>
      <p:ext uri="{BB962C8B-B14F-4D97-AF65-F5344CB8AC3E}">
        <p14:creationId xmlns:p14="http://schemas.microsoft.com/office/powerpoint/2010/main" val="32484648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YA not included separately here due to suppression.</a:t>
            </a:r>
          </a:p>
        </p:txBody>
      </p:sp>
      <p:sp>
        <p:nvSpPr>
          <p:cNvPr id="4" name="Slide Number Placeholder 3"/>
          <p:cNvSpPr>
            <a:spLocks noGrp="1"/>
          </p:cNvSpPr>
          <p:nvPr>
            <p:ph type="sldNum" sz="quarter" idx="5"/>
          </p:nvPr>
        </p:nvSpPr>
        <p:spPr/>
        <p:txBody>
          <a:bodyPr/>
          <a:lstStyle/>
          <a:p>
            <a:fld id="{7056803B-A069-4ABB-AB4A-15E3F1B31BED}" type="slidenum">
              <a:rPr lang="en-US" smtClean="0"/>
              <a:t>33</a:t>
            </a:fld>
            <a:endParaRPr lang="en-US"/>
          </a:p>
        </p:txBody>
      </p:sp>
    </p:spTree>
    <p:extLst>
      <p:ext uri="{BB962C8B-B14F-4D97-AF65-F5344CB8AC3E}">
        <p14:creationId xmlns:p14="http://schemas.microsoft.com/office/powerpoint/2010/main" val="1099112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87361-E917-052B-A5C6-6F2FAEE8A5C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23B9251-4F3E-8227-53DF-C13E07D082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B583098-F813-4A62-0A41-BC644567897E}"/>
              </a:ext>
            </a:extLst>
          </p:cNvPr>
          <p:cNvSpPr>
            <a:spLocks noGrp="1"/>
          </p:cNvSpPr>
          <p:nvPr>
            <p:ph type="dt" sz="half" idx="10"/>
          </p:nvPr>
        </p:nvSpPr>
        <p:spPr/>
        <p:txBody>
          <a:bodyPr/>
          <a:lstStyle/>
          <a:p>
            <a:fld id="{93845E7F-2933-4D05-A00E-1BFD2CA050DB}" type="datetimeFigureOut">
              <a:rPr lang="en-US" smtClean="0"/>
              <a:t>9/23/2024</a:t>
            </a:fld>
            <a:endParaRPr lang="en-US"/>
          </a:p>
        </p:txBody>
      </p:sp>
      <p:sp>
        <p:nvSpPr>
          <p:cNvPr id="5" name="Footer Placeholder 4">
            <a:extLst>
              <a:ext uri="{FF2B5EF4-FFF2-40B4-BE49-F238E27FC236}">
                <a16:creationId xmlns:a16="http://schemas.microsoft.com/office/drawing/2014/main" id="{2A783F07-6D5B-58B5-0333-85E79878CA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F19B08-ECAA-BA7F-F4C0-91F9B377F9F0}"/>
              </a:ext>
            </a:extLst>
          </p:cNvPr>
          <p:cNvSpPr>
            <a:spLocks noGrp="1"/>
          </p:cNvSpPr>
          <p:nvPr>
            <p:ph type="sldNum" sz="quarter" idx="12"/>
          </p:nvPr>
        </p:nvSpPr>
        <p:spPr/>
        <p:txBody>
          <a:bodyPr/>
          <a:lstStyle/>
          <a:p>
            <a:fld id="{F3213050-8C42-4316-BEFF-E09DAE16D0AD}" type="slidenum">
              <a:rPr lang="en-US" smtClean="0"/>
              <a:t>‹#›</a:t>
            </a:fld>
            <a:endParaRPr lang="en-US"/>
          </a:p>
        </p:txBody>
      </p:sp>
    </p:spTree>
    <p:extLst>
      <p:ext uri="{BB962C8B-B14F-4D97-AF65-F5344CB8AC3E}">
        <p14:creationId xmlns:p14="http://schemas.microsoft.com/office/powerpoint/2010/main" val="587354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FD61D-D48C-B702-2F6C-7ACF0BD7B1F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4220A00-2D59-A9B7-1130-82E6B3170C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672167-66E4-70EF-CB9C-675C41BCD8BB}"/>
              </a:ext>
            </a:extLst>
          </p:cNvPr>
          <p:cNvSpPr>
            <a:spLocks noGrp="1"/>
          </p:cNvSpPr>
          <p:nvPr>
            <p:ph type="dt" sz="half" idx="10"/>
          </p:nvPr>
        </p:nvSpPr>
        <p:spPr/>
        <p:txBody>
          <a:bodyPr/>
          <a:lstStyle/>
          <a:p>
            <a:fld id="{93845E7F-2933-4D05-A00E-1BFD2CA050DB}" type="datetimeFigureOut">
              <a:rPr lang="en-US" smtClean="0"/>
              <a:t>9/23/2024</a:t>
            </a:fld>
            <a:endParaRPr lang="en-US"/>
          </a:p>
        </p:txBody>
      </p:sp>
      <p:sp>
        <p:nvSpPr>
          <p:cNvPr id="5" name="Footer Placeholder 4">
            <a:extLst>
              <a:ext uri="{FF2B5EF4-FFF2-40B4-BE49-F238E27FC236}">
                <a16:creationId xmlns:a16="http://schemas.microsoft.com/office/drawing/2014/main" id="{8E4AE7EC-FE8F-4078-4AF8-D44FA2E8EE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53381D-AE29-1E0D-574D-C992B475276C}"/>
              </a:ext>
            </a:extLst>
          </p:cNvPr>
          <p:cNvSpPr>
            <a:spLocks noGrp="1"/>
          </p:cNvSpPr>
          <p:nvPr>
            <p:ph type="sldNum" sz="quarter" idx="12"/>
          </p:nvPr>
        </p:nvSpPr>
        <p:spPr/>
        <p:txBody>
          <a:bodyPr/>
          <a:lstStyle/>
          <a:p>
            <a:fld id="{F3213050-8C42-4316-BEFF-E09DAE16D0AD}" type="slidenum">
              <a:rPr lang="en-US" smtClean="0"/>
              <a:t>‹#›</a:t>
            </a:fld>
            <a:endParaRPr lang="en-US"/>
          </a:p>
        </p:txBody>
      </p:sp>
    </p:spTree>
    <p:extLst>
      <p:ext uri="{BB962C8B-B14F-4D97-AF65-F5344CB8AC3E}">
        <p14:creationId xmlns:p14="http://schemas.microsoft.com/office/powerpoint/2010/main" val="2406454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C4D7AE-9F77-3B25-B793-AE8F8929F6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96A05C-47DC-D58B-5902-4B1199E6688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E8DC79-D6BA-2C36-E76E-713BA56B2528}"/>
              </a:ext>
            </a:extLst>
          </p:cNvPr>
          <p:cNvSpPr>
            <a:spLocks noGrp="1"/>
          </p:cNvSpPr>
          <p:nvPr>
            <p:ph type="dt" sz="half" idx="10"/>
          </p:nvPr>
        </p:nvSpPr>
        <p:spPr/>
        <p:txBody>
          <a:bodyPr/>
          <a:lstStyle/>
          <a:p>
            <a:fld id="{93845E7F-2933-4D05-A00E-1BFD2CA050DB}" type="datetimeFigureOut">
              <a:rPr lang="en-US" smtClean="0"/>
              <a:t>9/23/2024</a:t>
            </a:fld>
            <a:endParaRPr lang="en-US"/>
          </a:p>
        </p:txBody>
      </p:sp>
      <p:sp>
        <p:nvSpPr>
          <p:cNvPr id="5" name="Footer Placeholder 4">
            <a:extLst>
              <a:ext uri="{FF2B5EF4-FFF2-40B4-BE49-F238E27FC236}">
                <a16:creationId xmlns:a16="http://schemas.microsoft.com/office/drawing/2014/main" id="{ED19D600-E530-02BD-3E0C-EB2CF75707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4BA18D-F619-5CD6-A51B-D15ED4D97821}"/>
              </a:ext>
            </a:extLst>
          </p:cNvPr>
          <p:cNvSpPr>
            <a:spLocks noGrp="1"/>
          </p:cNvSpPr>
          <p:nvPr>
            <p:ph type="sldNum" sz="quarter" idx="12"/>
          </p:nvPr>
        </p:nvSpPr>
        <p:spPr/>
        <p:txBody>
          <a:bodyPr/>
          <a:lstStyle/>
          <a:p>
            <a:fld id="{F3213050-8C42-4316-BEFF-E09DAE16D0AD}" type="slidenum">
              <a:rPr lang="en-US" smtClean="0"/>
              <a:t>‹#›</a:t>
            </a:fld>
            <a:endParaRPr lang="en-US"/>
          </a:p>
        </p:txBody>
      </p:sp>
    </p:spTree>
    <p:extLst>
      <p:ext uri="{BB962C8B-B14F-4D97-AF65-F5344CB8AC3E}">
        <p14:creationId xmlns:p14="http://schemas.microsoft.com/office/powerpoint/2010/main" val="1716713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A0C12-E37B-8EDF-75E7-E460416931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DC0FBB-9BDD-1AE3-4E50-AAC25D256F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A75C43-B6C3-1A70-2904-CB306A94E957}"/>
              </a:ext>
            </a:extLst>
          </p:cNvPr>
          <p:cNvSpPr>
            <a:spLocks noGrp="1"/>
          </p:cNvSpPr>
          <p:nvPr>
            <p:ph type="dt" sz="half" idx="10"/>
          </p:nvPr>
        </p:nvSpPr>
        <p:spPr/>
        <p:txBody>
          <a:bodyPr/>
          <a:lstStyle/>
          <a:p>
            <a:fld id="{93845E7F-2933-4D05-A00E-1BFD2CA050DB}" type="datetimeFigureOut">
              <a:rPr lang="en-US" smtClean="0"/>
              <a:t>9/23/2024</a:t>
            </a:fld>
            <a:endParaRPr lang="en-US"/>
          </a:p>
        </p:txBody>
      </p:sp>
      <p:sp>
        <p:nvSpPr>
          <p:cNvPr id="5" name="Footer Placeholder 4">
            <a:extLst>
              <a:ext uri="{FF2B5EF4-FFF2-40B4-BE49-F238E27FC236}">
                <a16:creationId xmlns:a16="http://schemas.microsoft.com/office/drawing/2014/main" id="{C65B5839-0251-BE12-65E4-CE7249E5D8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91B558-D491-2091-4592-81759E5F8DCF}"/>
              </a:ext>
            </a:extLst>
          </p:cNvPr>
          <p:cNvSpPr>
            <a:spLocks noGrp="1"/>
          </p:cNvSpPr>
          <p:nvPr>
            <p:ph type="sldNum" sz="quarter" idx="12"/>
          </p:nvPr>
        </p:nvSpPr>
        <p:spPr/>
        <p:txBody>
          <a:bodyPr/>
          <a:lstStyle/>
          <a:p>
            <a:fld id="{F3213050-8C42-4316-BEFF-E09DAE16D0AD}" type="slidenum">
              <a:rPr lang="en-US" smtClean="0"/>
              <a:t>‹#›</a:t>
            </a:fld>
            <a:endParaRPr lang="en-US"/>
          </a:p>
        </p:txBody>
      </p:sp>
    </p:spTree>
    <p:extLst>
      <p:ext uri="{BB962C8B-B14F-4D97-AF65-F5344CB8AC3E}">
        <p14:creationId xmlns:p14="http://schemas.microsoft.com/office/powerpoint/2010/main" val="551272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25462-1FBE-7138-F343-57C28431DF2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E55B86E-A6DA-B438-0E98-4AE5BC22243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8C9E80-5210-0A86-15F7-D7A40ADF189A}"/>
              </a:ext>
            </a:extLst>
          </p:cNvPr>
          <p:cNvSpPr>
            <a:spLocks noGrp="1"/>
          </p:cNvSpPr>
          <p:nvPr>
            <p:ph type="dt" sz="half" idx="10"/>
          </p:nvPr>
        </p:nvSpPr>
        <p:spPr/>
        <p:txBody>
          <a:bodyPr/>
          <a:lstStyle/>
          <a:p>
            <a:fld id="{93845E7F-2933-4D05-A00E-1BFD2CA050DB}" type="datetimeFigureOut">
              <a:rPr lang="en-US" smtClean="0"/>
              <a:t>9/23/2024</a:t>
            </a:fld>
            <a:endParaRPr lang="en-US"/>
          </a:p>
        </p:txBody>
      </p:sp>
      <p:sp>
        <p:nvSpPr>
          <p:cNvPr id="5" name="Footer Placeholder 4">
            <a:extLst>
              <a:ext uri="{FF2B5EF4-FFF2-40B4-BE49-F238E27FC236}">
                <a16:creationId xmlns:a16="http://schemas.microsoft.com/office/drawing/2014/main" id="{99FCEC73-F77E-22CF-5664-2CD23BD7A3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FBF240-C446-42BF-3641-15A40D483ABB}"/>
              </a:ext>
            </a:extLst>
          </p:cNvPr>
          <p:cNvSpPr>
            <a:spLocks noGrp="1"/>
          </p:cNvSpPr>
          <p:nvPr>
            <p:ph type="sldNum" sz="quarter" idx="12"/>
          </p:nvPr>
        </p:nvSpPr>
        <p:spPr/>
        <p:txBody>
          <a:bodyPr/>
          <a:lstStyle/>
          <a:p>
            <a:fld id="{F3213050-8C42-4316-BEFF-E09DAE16D0AD}" type="slidenum">
              <a:rPr lang="en-US" smtClean="0"/>
              <a:t>‹#›</a:t>
            </a:fld>
            <a:endParaRPr lang="en-US"/>
          </a:p>
        </p:txBody>
      </p:sp>
    </p:spTree>
    <p:extLst>
      <p:ext uri="{BB962C8B-B14F-4D97-AF65-F5344CB8AC3E}">
        <p14:creationId xmlns:p14="http://schemas.microsoft.com/office/powerpoint/2010/main" val="3805620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BDFE4-E52F-F288-808A-9DA6CAF29E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DFA95B-8E44-4BB4-D2C8-484D5961CC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6CE44B-E126-26E5-B85E-BFE09CADC26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41C4F5E-714A-A937-B755-4836E8CFDB69}"/>
              </a:ext>
            </a:extLst>
          </p:cNvPr>
          <p:cNvSpPr>
            <a:spLocks noGrp="1"/>
          </p:cNvSpPr>
          <p:nvPr>
            <p:ph type="dt" sz="half" idx="10"/>
          </p:nvPr>
        </p:nvSpPr>
        <p:spPr/>
        <p:txBody>
          <a:bodyPr/>
          <a:lstStyle/>
          <a:p>
            <a:fld id="{93845E7F-2933-4D05-A00E-1BFD2CA050DB}" type="datetimeFigureOut">
              <a:rPr lang="en-US" smtClean="0"/>
              <a:t>9/23/2024</a:t>
            </a:fld>
            <a:endParaRPr lang="en-US"/>
          </a:p>
        </p:txBody>
      </p:sp>
      <p:sp>
        <p:nvSpPr>
          <p:cNvPr id="6" name="Footer Placeholder 5">
            <a:extLst>
              <a:ext uri="{FF2B5EF4-FFF2-40B4-BE49-F238E27FC236}">
                <a16:creationId xmlns:a16="http://schemas.microsoft.com/office/drawing/2014/main" id="{926C4A06-44DA-C84C-2B07-E168839608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4F8DA5-6ABE-EB32-A314-4AB4846E6948}"/>
              </a:ext>
            </a:extLst>
          </p:cNvPr>
          <p:cNvSpPr>
            <a:spLocks noGrp="1"/>
          </p:cNvSpPr>
          <p:nvPr>
            <p:ph type="sldNum" sz="quarter" idx="12"/>
          </p:nvPr>
        </p:nvSpPr>
        <p:spPr/>
        <p:txBody>
          <a:bodyPr/>
          <a:lstStyle/>
          <a:p>
            <a:fld id="{F3213050-8C42-4316-BEFF-E09DAE16D0AD}" type="slidenum">
              <a:rPr lang="en-US" smtClean="0"/>
              <a:t>‹#›</a:t>
            </a:fld>
            <a:endParaRPr lang="en-US"/>
          </a:p>
        </p:txBody>
      </p:sp>
    </p:spTree>
    <p:extLst>
      <p:ext uri="{BB962C8B-B14F-4D97-AF65-F5344CB8AC3E}">
        <p14:creationId xmlns:p14="http://schemas.microsoft.com/office/powerpoint/2010/main" val="268447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071FB-FF6F-6546-4D3D-B905C95850F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859F02-67C7-C196-3B5A-A7D8585AB2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1ED5033-F66A-9D08-2579-98D1CBF9DA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36CE9C0-7697-9CBF-391D-D07AC22077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3DA7EB-67D0-E07B-048E-C7A9F55E70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7544853-C172-DC83-A345-C8A12B8F3444}"/>
              </a:ext>
            </a:extLst>
          </p:cNvPr>
          <p:cNvSpPr>
            <a:spLocks noGrp="1"/>
          </p:cNvSpPr>
          <p:nvPr>
            <p:ph type="dt" sz="half" idx="10"/>
          </p:nvPr>
        </p:nvSpPr>
        <p:spPr/>
        <p:txBody>
          <a:bodyPr/>
          <a:lstStyle/>
          <a:p>
            <a:fld id="{93845E7F-2933-4D05-A00E-1BFD2CA050DB}" type="datetimeFigureOut">
              <a:rPr lang="en-US" smtClean="0"/>
              <a:t>9/23/2024</a:t>
            </a:fld>
            <a:endParaRPr lang="en-US"/>
          </a:p>
        </p:txBody>
      </p:sp>
      <p:sp>
        <p:nvSpPr>
          <p:cNvPr id="8" name="Footer Placeholder 7">
            <a:extLst>
              <a:ext uri="{FF2B5EF4-FFF2-40B4-BE49-F238E27FC236}">
                <a16:creationId xmlns:a16="http://schemas.microsoft.com/office/drawing/2014/main" id="{3593CBA4-CF21-D359-E79C-EB8F365BDFF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F4CF80E-4917-865D-72F6-1D9CD92E5AEC}"/>
              </a:ext>
            </a:extLst>
          </p:cNvPr>
          <p:cNvSpPr>
            <a:spLocks noGrp="1"/>
          </p:cNvSpPr>
          <p:nvPr>
            <p:ph type="sldNum" sz="quarter" idx="12"/>
          </p:nvPr>
        </p:nvSpPr>
        <p:spPr/>
        <p:txBody>
          <a:bodyPr/>
          <a:lstStyle/>
          <a:p>
            <a:fld id="{F3213050-8C42-4316-BEFF-E09DAE16D0AD}" type="slidenum">
              <a:rPr lang="en-US" smtClean="0"/>
              <a:t>‹#›</a:t>
            </a:fld>
            <a:endParaRPr lang="en-US"/>
          </a:p>
        </p:txBody>
      </p:sp>
    </p:spTree>
    <p:extLst>
      <p:ext uri="{BB962C8B-B14F-4D97-AF65-F5344CB8AC3E}">
        <p14:creationId xmlns:p14="http://schemas.microsoft.com/office/powerpoint/2010/main" val="4002617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FE410-636C-B58F-9B5E-05680125AA3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29DB08-50D2-717E-7623-C0F914ABE534}"/>
              </a:ext>
            </a:extLst>
          </p:cNvPr>
          <p:cNvSpPr>
            <a:spLocks noGrp="1"/>
          </p:cNvSpPr>
          <p:nvPr>
            <p:ph type="dt" sz="half" idx="10"/>
          </p:nvPr>
        </p:nvSpPr>
        <p:spPr/>
        <p:txBody>
          <a:bodyPr/>
          <a:lstStyle/>
          <a:p>
            <a:fld id="{93845E7F-2933-4D05-A00E-1BFD2CA050DB}" type="datetimeFigureOut">
              <a:rPr lang="en-US" smtClean="0"/>
              <a:t>9/23/2024</a:t>
            </a:fld>
            <a:endParaRPr lang="en-US"/>
          </a:p>
        </p:txBody>
      </p:sp>
      <p:sp>
        <p:nvSpPr>
          <p:cNvPr id="4" name="Footer Placeholder 3">
            <a:extLst>
              <a:ext uri="{FF2B5EF4-FFF2-40B4-BE49-F238E27FC236}">
                <a16:creationId xmlns:a16="http://schemas.microsoft.com/office/drawing/2014/main" id="{5F2F3502-0DDF-1B38-0043-10F58C16D85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EC6C80-2D6E-7F13-F2CE-11E8E7F7C22E}"/>
              </a:ext>
            </a:extLst>
          </p:cNvPr>
          <p:cNvSpPr>
            <a:spLocks noGrp="1"/>
          </p:cNvSpPr>
          <p:nvPr>
            <p:ph type="sldNum" sz="quarter" idx="12"/>
          </p:nvPr>
        </p:nvSpPr>
        <p:spPr/>
        <p:txBody>
          <a:bodyPr/>
          <a:lstStyle/>
          <a:p>
            <a:fld id="{F3213050-8C42-4316-BEFF-E09DAE16D0AD}" type="slidenum">
              <a:rPr lang="en-US" smtClean="0"/>
              <a:t>‹#›</a:t>
            </a:fld>
            <a:endParaRPr lang="en-US"/>
          </a:p>
        </p:txBody>
      </p:sp>
    </p:spTree>
    <p:extLst>
      <p:ext uri="{BB962C8B-B14F-4D97-AF65-F5344CB8AC3E}">
        <p14:creationId xmlns:p14="http://schemas.microsoft.com/office/powerpoint/2010/main" val="3863983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5E886D-71D6-3337-DDA4-DEC87A3991C4}"/>
              </a:ext>
            </a:extLst>
          </p:cNvPr>
          <p:cNvSpPr>
            <a:spLocks noGrp="1"/>
          </p:cNvSpPr>
          <p:nvPr>
            <p:ph type="dt" sz="half" idx="10"/>
          </p:nvPr>
        </p:nvSpPr>
        <p:spPr/>
        <p:txBody>
          <a:bodyPr/>
          <a:lstStyle/>
          <a:p>
            <a:fld id="{93845E7F-2933-4D05-A00E-1BFD2CA050DB}" type="datetimeFigureOut">
              <a:rPr lang="en-US" smtClean="0"/>
              <a:t>9/23/2024</a:t>
            </a:fld>
            <a:endParaRPr lang="en-US"/>
          </a:p>
        </p:txBody>
      </p:sp>
      <p:sp>
        <p:nvSpPr>
          <p:cNvPr id="3" name="Footer Placeholder 2">
            <a:extLst>
              <a:ext uri="{FF2B5EF4-FFF2-40B4-BE49-F238E27FC236}">
                <a16:creationId xmlns:a16="http://schemas.microsoft.com/office/drawing/2014/main" id="{0F59AD68-0B96-2903-B9F4-2388D59C595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9B18E8-C8C3-6842-5434-3F520D6B6D7B}"/>
              </a:ext>
            </a:extLst>
          </p:cNvPr>
          <p:cNvSpPr>
            <a:spLocks noGrp="1"/>
          </p:cNvSpPr>
          <p:nvPr>
            <p:ph type="sldNum" sz="quarter" idx="12"/>
          </p:nvPr>
        </p:nvSpPr>
        <p:spPr/>
        <p:txBody>
          <a:bodyPr/>
          <a:lstStyle/>
          <a:p>
            <a:fld id="{F3213050-8C42-4316-BEFF-E09DAE16D0AD}" type="slidenum">
              <a:rPr lang="en-US" smtClean="0"/>
              <a:t>‹#›</a:t>
            </a:fld>
            <a:endParaRPr lang="en-US"/>
          </a:p>
        </p:txBody>
      </p:sp>
    </p:spTree>
    <p:extLst>
      <p:ext uri="{BB962C8B-B14F-4D97-AF65-F5344CB8AC3E}">
        <p14:creationId xmlns:p14="http://schemas.microsoft.com/office/powerpoint/2010/main" val="1136849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98683-A21F-A83E-ADAB-5D7F8D8E32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BC61988-7B53-8A77-FEF1-8A442A3030C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88156A0-6A1C-9F35-854C-0EAFE2A86C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6E4B2A-EC71-E57C-0527-89B332D1AC7B}"/>
              </a:ext>
            </a:extLst>
          </p:cNvPr>
          <p:cNvSpPr>
            <a:spLocks noGrp="1"/>
          </p:cNvSpPr>
          <p:nvPr>
            <p:ph type="dt" sz="half" idx="10"/>
          </p:nvPr>
        </p:nvSpPr>
        <p:spPr/>
        <p:txBody>
          <a:bodyPr/>
          <a:lstStyle/>
          <a:p>
            <a:fld id="{93845E7F-2933-4D05-A00E-1BFD2CA050DB}" type="datetimeFigureOut">
              <a:rPr lang="en-US" smtClean="0"/>
              <a:t>9/23/2024</a:t>
            </a:fld>
            <a:endParaRPr lang="en-US"/>
          </a:p>
        </p:txBody>
      </p:sp>
      <p:sp>
        <p:nvSpPr>
          <p:cNvPr id="6" name="Footer Placeholder 5">
            <a:extLst>
              <a:ext uri="{FF2B5EF4-FFF2-40B4-BE49-F238E27FC236}">
                <a16:creationId xmlns:a16="http://schemas.microsoft.com/office/drawing/2014/main" id="{65939873-CA56-27AB-AC3F-442E1A7BF6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7C40E8-0598-046D-046A-43AC850055D1}"/>
              </a:ext>
            </a:extLst>
          </p:cNvPr>
          <p:cNvSpPr>
            <a:spLocks noGrp="1"/>
          </p:cNvSpPr>
          <p:nvPr>
            <p:ph type="sldNum" sz="quarter" idx="12"/>
          </p:nvPr>
        </p:nvSpPr>
        <p:spPr/>
        <p:txBody>
          <a:bodyPr/>
          <a:lstStyle/>
          <a:p>
            <a:fld id="{F3213050-8C42-4316-BEFF-E09DAE16D0AD}" type="slidenum">
              <a:rPr lang="en-US" smtClean="0"/>
              <a:t>‹#›</a:t>
            </a:fld>
            <a:endParaRPr lang="en-US"/>
          </a:p>
        </p:txBody>
      </p:sp>
    </p:spTree>
    <p:extLst>
      <p:ext uri="{BB962C8B-B14F-4D97-AF65-F5344CB8AC3E}">
        <p14:creationId xmlns:p14="http://schemas.microsoft.com/office/powerpoint/2010/main" val="3876488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F0B6C-DF5A-CF26-885B-D5E5FE8717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D527C4-3B23-818A-77F9-1FFDC7CB78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7E4B8C9-B42A-328E-4314-F0981B26B8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396BA6-B399-3AAA-17E5-EF8BA37E4F8B}"/>
              </a:ext>
            </a:extLst>
          </p:cNvPr>
          <p:cNvSpPr>
            <a:spLocks noGrp="1"/>
          </p:cNvSpPr>
          <p:nvPr>
            <p:ph type="dt" sz="half" idx="10"/>
          </p:nvPr>
        </p:nvSpPr>
        <p:spPr/>
        <p:txBody>
          <a:bodyPr/>
          <a:lstStyle/>
          <a:p>
            <a:fld id="{93845E7F-2933-4D05-A00E-1BFD2CA050DB}" type="datetimeFigureOut">
              <a:rPr lang="en-US" smtClean="0"/>
              <a:t>9/23/2024</a:t>
            </a:fld>
            <a:endParaRPr lang="en-US"/>
          </a:p>
        </p:txBody>
      </p:sp>
      <p:sp>
        <p:nvSpPr>
          <p:cNvPr id="6" name="Footer Placeholder 5">
            <a:extLst>
              <a:ext uri="{FF2B5EF4-FFF2-40B4-BE49-F238E27FC236}">
                <a16:creationId xmlns:a16="http://schemas.microsoft.com/office/drawing/2014/main" id="{CA6CDE8D-D557-FF62-DFC2-9579A231E4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0AB614-2B86-4711-C347-0C50CD523E01}"/>
              </a:ext>
            </a:extLst>
          </p:cNvPr>
          <p:cNvSpPr>
            <a:spLocks noGrp="1"/>
          </p:cNvSpPr>
          <p:nvPr>
            <p:ph type="sldNum" sz="quarter" idx="12"/>
          </p:nvPr>
        </p:nvSpPr>
        <p:spPr/>
        <p:txBody>
          <a:bodyPr/>
          <a:lstStyle/>
          <a:p>
            <a:fld id="{F3213050-8C42-4316-BEFF-E09DAE16D0AD}" type="slidenum">
              <a:rPr lang="en-US" smtClean="0"/>
              <a:t>‹#›</a:t>
            </a:fld>
            <a:endParaRPr lang="en-US"/>
          </a:p>
        </p:txBody>
      </p:sp>
    </p:spTree>
    <p:extLst>
      <p:ext uri="{BB962C8B-B14F-4D97-AF65-F5344CB8AC3E}">
        <p14:creationId xmlns:p14="http://schemas.microsoft.com/office/powerpoint/2010/main" val="1597731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DC690C3-E0A6-6C47-7B2C-65F87DB17E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A4BA4D2-A3A9-E71D-F52F-44A0D3F705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915AA9-DFAE-4FD3-225C-0C748C075E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3845E7F-2933-4D05-A00E-1BFD2CA050DB}" type="datetimeFigureOut">
              <a:rPr lang="en-US" smtClean="0"/>
              <a:t>9/23/2024</a:t>
            </a:fld>
            <a:endParaRPr lang="en-US"/>
          </a:p>
        </p:txBody>
      </p:sp>
      <p:sp>
        <p:nvSpPr>
          <p:cNvPr id="5" name="Footer Placeholder 4">
            <a:extLst>
              <a:ext uri="{FF2B5EF4-FFF2-40B4-BE49-F238E27FC236}">
                <a16:creationId xmlns:a16="http://schemas.microsoft.com/office/drawing/2014/main" id="{F5CBACB4-CD0A-FEA2-181F-830DF1B03B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B1D9874-3325-E518-85AD-684522298A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3213050-8C42-4316-BEFF-E09DAE16D0AD}" type="slidenum">
              <a:rPr lang="en-US" smtClean="0"/>
              <a:t>‹#›</a:t>
            </a:fld>
            <a:endParaRPr lang="en-US"/>
          </a:p>
        </p:txBody>
      </p:sp>
    </p:spTree>
    <p:extLst>
      <p:ext uri="{BB962C8B-B14F-4D97-AF65-F5344CB8AC3E}">
        <p14:creationId xmlns:p14="http://schemas.microsoft.com/office/powerpoint/2010/main" val="24575829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chart" Target="../charts/chart10.xml"/><Relationship Id="rId1" Type="http://schemas.openxmlformats.org/officeDocument/2006/relationships/slideLayout" Target="../slideLayouts/slideLayout2.xml"/><Relationship Id="rId4" Type="http://schemas.openxmlformats.org/officeDocument/2006/relationships/chart" Target="../charts/chart12.xml"/></Relationships>
</file>

<file path=ppt/slides/_rels/slide21.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19.xml"/></Relationships>
</file>

<file path=ppt/slides/_rels/slide26.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22.xml"/></Relationships>
</file>

<file path=ppt/slides/_rels/slide28.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chart" Target="../charts/chart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chart" Target="../charts/chart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chart" Target="../charts/chart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chart" Target="../charts/chart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chart" Target="../charts/chart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chart" Target="../charts/chart41.xml"/><Relationship Id="rId2" Type="http://schemas.openxmlformats.org/officeDocument/2006/relationships/chart" Target="../charts/chart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chart" Target="../charts/chart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chart" Target="../charts/chart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A5196-7CE8-4E39-8297-9B13CF101298}"/>
              </a:ext>
            </a:extLst>
          </p:cNvPr>
          <p:cNvSpPr>
            <a:spLocks noGrp="1"/>
          </p:cNvSpPr>
          <p:nvPr>
            <p:ph type="ctrTitle"/>
          </p:nvPr>
        </p:nvSpPr>
        <p:spPr>
          <a:xfrm>
            <a:off x="56572" y="251792"/>
            <a:ext cx="5022574" cy="3273286"/>
          </a:xfrm>
        </p:spPr>
        <p:txBody>
          <a:bodyPr>
            <a:normAutofit fontScale="90000"/>
          </a:bodyPr>
          <a:lstStyle/>
          <a:p>
            <a:br>
              <a:rPr lang="en-US">
                <a:latin typeface="Garamond" panose="02020404030301010803" pitchFamily="18" charset="0"/>
              </a:rPr>
            </a:br>
            <a:br>
              <a:rPr lang="en-US">
                <a:latin typeface="Garamond" panose="02020404030301010803" pitchFamily="18" charset="0"/>
              </a:rPr>
            </a:br>
            <a:r>
              <a:rPr lang="en-US">
                <a:latin typeface="Garamond" panose="02020404030301010803" pitchFamily="18" charset="0"/>
              </a:rPr>
              <a:t>Enfield Youth Voices Count Survey Results, 2023</a:t>
            </a:r>
          </a:p>
        </p:txBody>
      </p:sp>
      <p:grpSp>
        <p:nvGrpSpPr>
          <p:cNvPr id="4" name="Group 97">
            <a:extLst>
              <a:ext uri="{FF2B5EF4-FFF2-40B4-BE49-F238E27FC236}">
                <a16:creationId xmlns:a16="http://schemas.microsoft.com/office/drawing/2014/main" id="{81745DA6-5DEC-44E8-844B-ACBD6704E177}"/>
              </a:ext>
            </a:extLst>
          </p:cNvPr>
          <p:cNvGrpSpPr/>
          <p:nvPr/>
        </p:nvGrpSpPr>
        <p:grpSpPr>
          <a:xfrm>
            <a:off x="4233" y="5715000"/>
            <a:ext cx="12192001" cy="1676400"/>
            <a:chOff x="0" y="0"/>
            <a:chExt cx="12192000" cy="1676400"/>
          </a:xfrm>
        </p:grpSpPr>
        <p:pic>
          <p:nvPicPr>
            <p:cNvPr id="5" name="BWSC19_footer_ppt.png">
              <a:extLst>
                <a:ext uri="{FF2B5EF4-FFF2-40B4-BE49-F238E27FC236}">
                  <a16:creationId xmlns:a16="http://schemas.microsoft.com/office/drawing/2014/main" id="{C7D8DFBD-1C33-4938-A575-4F010701D510}"/>
                </a:ext>
              </a:extLst>
            </p:cNvPr>
            <p:cNvPicPr>
              <a:picLocks noChangeAspect="1"/>
            </p:cNvPicPr>
            <p:nvPr/>
          </p:nvPicPr>
          <p:blipFill>
            <a:blip r:embed="rId2"/>
            <a:srcRect t="39" b="39"/>
            <a:stretch>
              <a:fillRect/>
            </a:stretch>
          </p:blipFill>
          <p:spPr>
            <a:xfrm>
              <a:off x="0" y="0"/>
              <a:ext cx="12192000" cy="1270000"/>
            </a:xfrm>
            <a:prstGeom prst="rect">
              <a:avLst/>
            </a:prstGeom>
            <a:ln w="12700" cap="flat">
              <a:noFill/>
              <a:miter lim="400000"/>
            </a:ln>
            <a:effectLst/>
          </p:spPr>
        </p:pic>
        <p:sp>
          <p:nvSpPr>
            <p:cNvPr id="6" name="Shape 96">
              <a:extLst>
                <a:ext uri="{FF2B5EF4-FFF2-40B4-BE49-F238E27FC236}">
                  <a16:creationId xmlns:a16="http://schemas.microsoft.com/office/drawing/2014/main" id="{98382B81-A92E-4305-96BD-765A97429C58}"/>
                </a:ext>
              </a:extLst>
            </p:cNvPr>
            <p:cNvSpPr/>
            <p:nvPr/>
          </p:nvSpPr>
          <p:spPr>
            <a:xfrm>
              <a:off x="0" y="1346200"/>
              <a:ext cx="12192000" cy="330200"/>
            </a:xfrm>
            <a:prstGeom prst="rect">
              <a:avLst/>
            </a:prstGeom>
            <a:noFill/>
            <a:ln w="12700" cap="flat">
              <a:noFill/>
              <a:miter lim="400000"/>
            </a:ln>
            <a:effectLst/>
          </p:spPr>
          <p:txBody>
            <a:bodyPr wrap="square" lIns="76200" tIns="76200" rIns="76200" bIns="76200" numCol="1" anchor="t">
              <a:noAutofit/>
            </a:bodyPr>
            <a:lstStyle/>
            <a:p>
              <a:pPr algn="r">
                <a:defRPr sz="1200">
                  <a:solidFill>
                    <a:srgbClr val="888888"/>
                  </a:solidFill>
                </a:defRPr>
              </a:pPr>
              <a:endParaRPr/>
            </a:p>
          </p:txBody>
        </p:sp>
      </p:grpSp>
      <p:pic>
        <p:nvPicPr>
          <p:cNvPr id="9" name="Picture 8">
            <a:extLst>
              <a:ext uri="{FF2B5EF4-FFF2-40B4-BE49-F238E27FC236}">
                <a16:creationId xmlns:a16="http://schemas.microsoft.com/office/drawing/2014/main" id="{43E09EFA-2FFB-C8D1-BCEE-D9A2447089EA}"/>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3503918" y="2878247"/>
            <a:ext cx="2779395" cy="1676400"/>
          </a:xfrm>
          <a:prstGeom prst="rect">
            <a:avLst/>
          </a:prstGeom>
        </p:spPr>
      </p:pic>
      <p:sp>
        <p:nvSpPr>
          <p:cNvPr id="8" name="TextBox 7">
            <a:extLst>
              <a:ext uri="{FF2B5EF4-FFF2-40B4-BE49-F238E27FC236}">
                <a16:creationId xmlns:a16="http://schemas.microsoft.com/office/drawing/2014/main" id="{EF9BE1C6-D24C-3331-AD8D-06352B641F01}"/>
              </a:ext>
            </a:extLst>
          </p:cNvPr>
          <p:cNvSpPr txBox="1"/>
          <p:nvPr/>
        </p:nvSpPr>
        <p:spPr>
          <a:xfrm>
            <a:off x="6642902" y="251792"/>
            <a:ext cx="5022574" cy="4247317"/>
          </a:xfrm>
          <a:prstGeom prst="rect">
            <a:avLst/>
          </a:prstGeom>
          <a:noFill/>
        </p:spPr>
        <p:txBody>
          <a:bodyPr wrap="square">
            <a:spAutoFit/>
          </a:bodyPr>
          <a:lstStyle/>
          <a:p>
            <a:pPr algn="ctr"/>
            <a:r>
              <a:rPr lang="en-US" sz="5400">
                <a:latin typeface="Garamond" panose="02020404030301010803" pitchFamily="18" charset="0"/>
              </a:rPr>
              <a:t>Enfield Adult and Young Adult Community Survey</a:t>
            </a:r>
            <a:br>
              <a:rPr lang="en-US" sz="5400">
                <a:latin typeface="Garamond" panose="02020404030301010803" pitchFamily="18" charset="0"/>
              </a:rPr>
            </a:br>
            <a:r>
              <a:rPr lang="en-US" sz="5400">
                <a:latin typeface="Garamond" panose="02020404030301010803" pitchFamily="18" charset="0"/>
              </a:rPr>
              <a:t>2023-2024</a:t>
            </a:r>
            <a:endParaRPr lang="en-US" sz="5400"/>
          </a:p>
        </p:txBody>
      </p:sp>
      <p:sp>
        <p:nvSpPr>
          <p:cNvPr id="10" name="TextBox 9">
            <a:extLst>
              <a:ext uri="{FF2B5EF4-FFF2-40B4-BE49-F238E27FC236}">
                <a16:creationId xmlns:a16="http://schemas.microsoft.com/office/drawing/2014/main" id="{F60FED70-D06B-ADF7-F875-D43751F56473}"/>
              </a:ext>
            </a:extLst>
          </p:cNvPr>
          <p:cNvSpPr txBox="1"/>
          <p:nvPr/>
        </p:nvSpPr>
        <p:spPr>
          <a:xfrm>
            <a:off x="2501075" y="4811658"/>
            <a:ext cx="7189849" cy="646331"/>
          </a:xfrm>
          <a:prstGeom prst="rect">
            <a:avLst/>
          </a:prstGeom>
          <a:noFill/>
        </p:spPr>
        <p:txBody>
          <a:bodyPr wrap="square" rtlCol="0">
            <a:spAutoFit/>
          </a:bodyPr>
          <a:lstStyle/>
          <a:p>
            <a:pPr algn="ctr"/>
            <a:r>
              <a:rPr lang="en-US">
                <a:latin typeface="Garamond" panose="02020404030301010803" pitchFamily="18" charset="0"/>
              </a:rPr>
              <a:t>Presented by Lucas Smith</a:t>
            </a:r>
          </a:p>
          <a:p>
            <a:pPr algn="ctr"/>
            <a:r>
              <a:rPr lang="en-US">
                <a:latin typeface="Garamond" panose="02020404030301010803" pitchFamily="18" charset="0"/>
              </a:rPr>
              <a:t>COO/Lead Analyst of B </a:t>
            </a:r>
            <a:r>
              <a:rPr lang="en-US" err="1">
                <a:latin typeface="Garamond" panose="02020404030301010803" pitchFamily="18" charset="0"/>
              </a:rPr>
              <a:t>Weyland</a:t>
            </a:r>
            <a:r>
              <a:rPr lang="en-US">
                <a:latin typeface="Garamond" panose="02020404030301010803" pitchFamily="18" charset="0"/>
              </a:rPr>
              <a:t> Smith Consulting, September 2024</a:t>
            </a:r>
          </a:p>
        </p:txBody>
      </p:sp>
    </p:spTree>
    <p:extLst>
      <p:ext uri="{BB962C8B-B14F-4D97-AF65-F5344CB8AC3E}">
        <p14:creationId xmlns:p14="http://schemas.microsoft.com/office/powerpoint/2010/main" val="406688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a:extLst>
              <a:ext uri="{FF2B5EF4-FFF2-40B4-BE49-F238E27FC236}">
                <a16:creationId xmlns:a16="http://schemas.microsoft.com/office/drawing/2014/main" id="{10053006-6159-4701-B37F-D83665F2B8FB}"/>
              </a:ext>
            </a:extLst>
          </p:cNvPr>
          <p:cNvSpPr txBox="1">
            <a:spLocks/>
          </p:cNvSpPr>
          <p:nvPr/>
        </p:nvSpPr>
        <p:spPr>
          <a:xfrm>
            <a:off x="838200" y="295406"/>
            <a:ext cx="10515600" cy="76192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a:latin typeface="Garamond" panose="02020404030301010803" pitchFamily="18" charset="0"/>
              </a:rPr>
              <a:t>Other Emotional Health Indicators in the Past Year, </a:t>
            </a:r>
          </a:p>
          <a:p>
            <a:pPr algn="ctr"/>
            <a:r>
              <a:rPr lang="en-US" sz="2800">
                <a:latin typeface="Garamond" panose="02020404030301010803" pitchFamily="18" charset="0"/>
              </a:rPr>
              <a:t>% Responding “Yes”</a:t>
            </a:r>
          </a:p>
        </p:txBody>
      </p:sp>
      <p:sp>
        <p:nvSpPr>
          <p:cNvPr id="6" name="Rectangle 5">
            <a:extLst>
              <a:ext uri="{FF2B5EF4-FFF2-40B4-BE49-F238E27FC236}">
                <a16:creationId xmlns:a16="http://schemas.microsoft.com/office/drawing/2014/main" id="{3C1FB6F1-E665-7B6A-7E3E-A85D15AEA2F6}"/>
              </a:ext>
            </a:extLst>
          </p:cNvPr>
          <p:cNvSpPr/>
          <p:nvPr/>
        </p:nvSpPr>
        <p:spPr>
          <a:xfrm>
            <a:off x="0" y="6663350"/>
            <a:ext cx="12192000" cy="19465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Chart 2">
            <a:extLst>
              <a:ext uri="{FF2B5EF4-FFF2-40B4-BE49-F238E27FC236}">
                <a16:creationId xmlns:a16="http://schemas.microsoft.com/office/drawing/2014/main" id="{209E6822-65D5-4389-8A85-2321B279FEC4}"/>
              </a:ext>
            </a:extLst>
          </p:cNvPr>
          <p:cNvGraphicFramePr/>
          <p:nvPr/>
        </p:nvGraphicFramePr>
        <p:xfrm>
          <a:off x="366446" y="1170039"/>
          <a:ext cx="11633770" cy="5384336"/>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E66F00DC-498E-0986-32EE-1A377E0E5BEC}"/>
              </a:ext>
            </a:extLst>
          </p:cNvPr>
          <p:cNvSpPr txBox="1"/>
          <p:nvPr/>
        </p:nvSpPr>
        <p:spPr>
          <a:xfrm>
            <a:off x="10927422" y="5977792"/>
            <a:ext cx="852755" cy="369332"/>
          </a:xfrm>
          <a:prstGeom prst="rect">
            <a:avLst/>
          </a:prstGeom>
          <a:solidFill>
            <a:schemeClr val="bg1">
              <a:alpha val="56000"/>
            </a:schemeClr>
          </a:solidFill>
        </p:spPr>
        <p:txBody>
          <a:bodyPr wrap="square" rtlCol="0">
            <a:spAutoFit/>
          </a:bodyPr>
          <a:lstStyle/>
          <a:p>
            <a:r>
              <a:rPr lang="en-US">
                <a:latin typeface="Garamond" panose="02020404030301010803" pitchFamily="18" charset="0"/>
              </a:rPr>
              <a:t>n=290</a:t>
            </a:r>
          </a:p>
        </p:txBody>
      </p:sp>
    </p:spTree>
    <p:extLst>
      <p:ext uri="{BB962C8B-B14F-4D97-AF65-F5344CB8AC3E}">
        <p14:creationId xmlns:p14="http://schemas.microsoft.com/office/powerpoint/2010/main" val="688682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F7A39-2E98-44D1-AAC5-8216264AD941}"/>
              </a:ext>
            </a:extLst>
          </p:cNvPr>
          <p:cNvSpPr>
            <a:spLocks noGrp="1"/>
          </p:cNvSpPr>
          <p:nvPr>
            <p:ph type="title"/>
          </p:nvPr>
        </p:nvSpPr>
        <p:spPr/>
        <p:txBody>
          <a:bodyPr/>
          <a:lstStyle/>
          <a:p>
            <a:pPr algn="ctr"/>
            <a:r>
              <a:rPr lang="en-US">
                <a:latin typeface="Garamond" panose="02020404030301010803" pitchFamily="18" charset="0"/>
              </a:rPr>
              <a:t>Substance Use and Perceptions</a:t>
            </a:r>
            <a:br>
              <a:rPr lang="en-US">
                <a:latin typeface="Garamond" panose="02020404030301010803" pitchFamily="18" charset="0"/>
              </a:rPr>
            </a:br>
            <a:br>
              <a:rPr lang="en-US">
                <a:latin typeface="Garamond" panose="02020404030301010803" pitchFamily="18" charset="0"/>
              </a:rPr>
            </a:br>
            <a:r>
              <a:rPr lang="en-US">
                <a:latin typeface="Garamond" panose="02020404030301010803" pitchFamily="18" charset="0"/>
              </a:rPr>
              <a:t> </a:t>
            </a:r>
          </a:p>
        </p:txBody>
      </p:sp>
      <p:grpSp>
        <p:nvGrpSpPr>
          <p:cNvPr id="4" name="Group 97">
            <a:extLst>
              <a:ext uri="{FF2B5EF4-FFF2-40B4-BE49-F238E27FC236}">
                <a16:creationId xmlns:a16="http://schemas.microsoft.com/office/drawing/2014/main" id="{F60CFEC3-5E7E-483B-BD66-47CF94D70442}"/>
              </a:ext>
            </a:extLst>
          </p:cNvPr>
          <p:cNvGrpSpPr/>
          <p:nvPr/>
        </p:nvGrpSpPr>
        <p:grpSpPr>
          <a:xfrm>
            <a:off x="4233" y="5715000"/>
            <a:ext cx="12192001" cy="1676400"/>
            <a:chOff x="0" y="0"/>
            <a:chExt cx="12192000" cy="1676400"/>
          </a:xfrm>
        </p:grpSpPr>
        <p:pic>
          <p:nvPicPr>
            <p:cNvPr id="5" name="BWSC19_footer_ppt.png">
              <a:extLst>
                <a:ext uri="{FF2B5EF4-FFF2-40B4-BE49-F238E27FC236}">
                  <a16:creationId xmlns:a16="http://schemas.microsoft.com/office/drawing/2014/main" id="{220FDE77-F9AD-4AE3-9DF4-0EEFB9F8081C}"/>
                </a:ext>
              </a:extLst>
            </p:cNvPr>
            <p:cNvPicPr>
              <a:picLocks noChangeAspect="1"/>
            </p:cNvPicPr>
            <p:nvPr/>
          </p:nvPicPr>
          <p:blipFill>
            <a:blip r:embed="rId2"/>
            <a:srcRect t="39" b="39"/>
            <a:stretch>
              <a:fillRect/>
            </a:stretch>
          </p:blipFill>
          <p:spPr>
            <a:xfrm>
              <a:off x="0" y="0"/>
              <a:ext cx="12192000" cy="1270000"/>
            </a:xfrm>
            <a:prstGeom prst="rect">
              <a:avLst/>
            </a:prstGeom>
            <a:ln w="12700" cap="flat">
              <a:noFill/>
              <a:miter lim="400000"/>
            </a:ln>
            <a:effectLst/>
          </p:spPr>
        </p:pic>
        <p:sp>
          <p:nvSpPr>
            <p:cNvPr id="6" name="Shape 96">
              <a:extLst>
                <a:ext uri="{FF2B5EF4-FFF2-40B4-BE49-F238E27FC236}">
                  <a16:creationId xmlns:a16="http://schemas.microsoft.com/office/drawing/2014/main" id="{7819D064-B56C-4F8C-82E2-58BD51C86A30}"/>
                </a:ext>
              </a:extLst>
            </p:cNvPr>
            <p:cNvSpPr/>
            <p:nvPr/>
          </p:nvSpPr>
          <p:spPr>
            <a:xfrm>
              <a:off x="0" y="1346200"/>
              <a:ext cx="12192000" cy="330200"/>
            </a:xfrm>
            <a:prstGeom prst="rect">
              <a:avLst/>
            </a:prstGeom>
            <a:noFill/>
            <a:ln w="12700" cap="flat">
              <a:noFill/>
              <a:miter lim="400000"/>
            </a:ln>
            <a:effectLst/>
          </p:spPr>
          <p:txBody>
            <a:bodyPr wrap="square" lIns="76200" tIns="76200" rIns="76200" bIns="76200" numCol="1" anchor="t">
              <a:noAutofit/>
            </a:bodyPr>
            <a:lstStyle/>
            <a:p>
              <a:pPr algn="r">
                <a:defRPr sz="1200">
                  <a:solidFill>
                    <a:srgbClr val="888888"/>
                  </a:solidFill>
                </a:defRPr>
              </a:pPr>
              <a:endParaRPr/>
            </a:p>
          </p:txBody>
        </p:sp>
      </p:grpSp>
    </p:spTree>
    <p:extLst>
      <p:ext uri="{BB962C8B-B14F-4D97-AF65-F5344CB8AC3E}">
        <p14:creationId xmlns:p14="http://schemas.microsoft.com/office/powerpoint/2010/main" val="2998982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2A09653-1DF0-4BBE-1619-59970F77AF9C}"/>
              </a:ext>
            </a:extLst>
          </p:cNvPr>
          <p:cNvSpPr/>
          <p:nvPr/>
        </p:nvSpPr>
        <p:spPr>
          <a:xfrm>
            <a:off x="0" y="6663350"/>
            <a:ext cx="12192000" cy="19465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FDAFF02-21C1-E265-F139-D31280F0F70C}"/>
              </a:ext>
            </a:extLst>
          </p:cNvPr>
          <p:cNvSpPr txBox="1"/>
          <p:nvPr/>
        </p:nvSpPr>
        <p:spPr>
          <a:xfrm>
            <a:off x="308586" y="273313"/>
            <a:ext cx="11791022" cy="646331"/>
          </a:xfrm>
          <a:prstGeom prst="rect">
            <a:avLst/>
          </a:prstGeom>
          <a:noFill/>
        </p:spPr>
        <p:txBody>
          <a:bodyPr wrap="square">
            <a:spAutoFit/>
          </a:bodyPr>
          <a:lstStyle/>
          <a:p>
            <a:pPr algn="ctr" rtl="0">
              <a:defRPr sz="3200" b="0" i="0" u="none" strike="noStrike" kern="1200" baseline="0">
                <a:solidFill>
                  <a:prstClr val="black"/>
                </a:solidFill>
                <a:latin typeface="Garamond" panose="02020404030301010803" pitchFamily="18" charset="0"/>
                <a:ea typeface="+mn-ea"/>
                <a:cs typeface="+mn-cs"/>
              </a:defRPr>
            </a:pPr>
            <a:r>
              <a:rPr lang="en-US" sz="3600" b="0" i="0" baseline="0">
                <a:effectLst/>
              </a:rPr>
              <a:t>Lifetime Use of CORE Substances and Gambling</a:t>
            </a:r>
            <a:endParaRPr lang="en-US" sz="3600">
              <a:effectLst/>
            </a:endParaRPr>
          </a:p>
        </p:txBody>
      </p:sp>
      <p:graphicFrame>
        <p:nvGraphicFramePr>
          <p:cNvPr id="3" name="Chart 2">
            <a:extLst>
              <a:ext uri="{FF2B5EF4-FFF2-40B4-BE49-F238E27FC236}">
                <a16:creationId xmlns:a16="http://schemas.microsoft.com/office/drawing/2014/main" id="{D8C75193-BD77-4328-AF1F-66CBA052FCD7}"/>
              </a:ext>
            </a:extLst>
          </p:cNvPr>
          <p:cNvGraphicFramePr/>
          <p:nvPr/>
        </p:nvGraphicFramePr>
        <p:xfrm>
          <a:off x="308586" y="1027416"/>
          <a:ext cx="11379979" cy="555727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37773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EC652DA-A9C1-530E-E9E9-2405929E3D4F}"/>
              </a:ext>
            </a:extLst>
          </p:cNvPr>
          <p:cNvSpPr/>
          <p:nvPr/>
        </p:nvSpPr>
        <p:spPr>
          <a:xfrm>
            <a:off x="0" y="6663350"/>
            <a:ext cx="12192000" cy="19465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C4A1FD0-1CC9-4FA7-BA94-EBF106CC1991}"/>
              </a:ext>
            </a:extLst>
          </p:cNvPr>
          <p:cNvSpPr txBox="1"/>
          <p:nvPr/>
        </p:nvSpPr>
        <p:spPr>
          <a:xfrm>
            <a:off x="308586" y="273313"/>
            <a:ext cx="11791022" cy="646331"/>
          </a:xfrm>
          <a:prstGeom prst="rect">
            <a:avLst/>
          </a:prstGeom>
          <a:noFill/>
        </p:spPr>
        <p:txBody>
          <a:bodyPr wrap="square">
            <a:spAutoFit/>
          </a:bodyPr>
          <a:lstStyle/>
          <a:p>
            <a:pPr algn="ctr" rtl="0">
              <a:defRPr sz="3200" b="0" i="0" u="none" strike="noStrike" kern="1200" baseline="0">
                <a:solidFill>
                  <a:prstClr val="black"/>
                </a:solidFill>
                <a:latin typeface="Garamond" panose="02020404030301010803" pitchFamily="18" charset="0"/>
                <a:ea typeface="+mn-ea"/>
                <a:cs typeface="+mn-cs"/>
              </a:defRPr>
            </a:pPr>
            <a:r>
              <a:rPr lang="en-US" sz="3600" b="0" i="0" baseline="0">
                <a:effectLst/>
              </a:rPr>
              <a:t>Past Month Use of CORE Substances and Gambling</a:t>
            </a:r>
            <a:endParaRPr lang="en-US" sz="3600">
              <a:effectLst/>
            </a:endParaRPr>
          </a:p>
        </p:txBody>
      </p:sp>
      <p:graphicFrame>
        <p:nvGraphicFramePr>
          <p:cNvPr id="3" name="Chart 2">
            <a:extLst>
              <a:ext uri="{FF2B5EF4-FFF2-40B4-BE49-F238E27FC236}">
                <a16:creationId xmlns:a16="http://schemas.microsoft.com/office/drawing/2014/main" id="{D9948230-F93F-4D4B-B531-9D4CEC0F9F60}"/>
              </a:ext>
            </a:extLst>
          </p:cNvPr>
          <p:cNvGraphicFramePr/>
          <p:nvPr/>
        </p:nvGraphicFramePr>
        <p:xfrm>
          <a:off x="308586" y="919643"/>
          <a:ext cx="11574828" cy="56650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519046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7C70AAA-864B-96FB-8E31-D94F9C3D0DF1}"/>
              </a:ext>
            </a:extLst>
          </p:cNvPr>
          <p:cNvSpPr txBox="1"/>
          <p:nvPr/>
        </p:nvSpPr>
        <p:spPr>
          <a:xfrm>
            <a:off x="236049" y="194650"/>
            <a:ext cx="11791022" cy="1077218"/>
          </a:xfrm>
          <a:prstGeom prst="rect">
            <a:avLst/>
          </a:prstGeom>
          <a:noFill/>
        </p:spPr>
        <p:txBody>
          <a:bodyPr wrap="square">
            <a:spAutoFit/>
          </a:bodyPr>
          <a:lstStyle/>
          <a:p>
            <a:pPr algn="ctr" rtl="0">
              <a:defRPr sz="3200" b="0" i="0" u="none" strike="noStrike" kern="1200" baseline="0">
                <a:solidFill>
                  <a:prstClr val="black"/>
                </a:solidFill>
                <a:latin typeface="Garamond" panose="02020404030301010803" pitchFamily="18" charset="0"/>
                <a:ea typeface="+mn-ea"/>
                <a:cs typeface="+mn-cs"/>
              </a:defRPr>
            </a:pPr>
            <a:r>
              <a:rPr lang="en-US" sz="3600" b="0" i="0" baseline="0">
                <a:effectLst/>
              </a:rPr>
              <a:t>Past Month Use of CORE Substances, 2017-2023</a:t>
            </a:r>
          </a:p>
          <a:p>
            <a:pPr algn="ctr" rtl="0">
              <a:defRPr sz="3200" b="0" i="0" u="none" strike="noStrike" kern="1200" baseline="0">
                <a:solidFill>
                  <a:prstClr val="black"/>
                </a:solidFill>
                <a:latin typeface="Garamond" panose="02020404030301010803" pitchFamily="18" charset="0"/>
                <a:ea typeface="+mn-ea"/>
                <a:cs typeface="+mn-cs"/>
              </a:defRPr>
            </a:pPr>
            <a:r>
              <a:rPr lang="en-US" sz="2800"/>
              <a:t>(Grades 9-12)</a:t>
            </a:r>
            <a:endParaRPr lang="en-US" sz="2800">
              <a:effectLst/>
            </a:endParaRPr>
          </a:p>
        </p:txBody>
      </p:sp>
      <p:graphicFrame>
        <p:nvGraphicFramePr>
          <p:cNvPr id="5" name="Chart 4">
            <a:extLst>
              <a:ext uri="{FF2B5EF4-FFF2-40B4-BE49-F238E27FC236}">
                <a16:creationId xmlns:a16="http://schemas.microsoft.com/office/drawing/2014/main" id="{C07C0543-AD6E-BC79-8DCF-6FBC4404A316}"/>
              </a:ext>
            </a:extLst>
          </p:cNvPr>
          <p:cNvGraphicFramePr/>
          <p:nvPr>
            <p:extLst>
              <p:ext uri="{D42A27DB-BD31-4B8C-83A1-F6EECF244321}">
                <p14:modId xmlns:p14="http://schemas.microsoft.com/office/powerpoint/2010/main" val="424454497"/>
              </p:ext>
            </p:extLst>
          </p:nvPr>
        </p:nvGraphicFramePr>
        <p:xfrm>
          <a:off x="830751" y="1208620"/>
          <a:ext cx="11125200" cy="4905412"/>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a:extLst>
              <a:ext uri="{FF2B5EF4-FFF2-40B4-BE49-F238E27FC236}">
                <a16:creationId xmlns:a16="http://schemas.microsoft.com/office/drawing/2014/main" id="{45F4EC47-26B0-2E16-B41F-28DAFDBF652E}"/>
              </a:ext>
            </a:extLst>
          </p:cNvPr>
          <p:cNvSpPr/>
          <p:nvPr/>
        </p:nvSpPr>
        <p:spPr>
          <a:xfrm>
            <a:off x="0" y="6663350"/>
            <a:ext cx="12192000" cy="19465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74C78AF3-B609-72D7-2868-FE4950995F7D}"/>
              </a:ext>
            </a:extLst>
          </p:cNvPr>
          <p:cNvSpPr txBox="1"/>
          <p:nvPr/>
        </p:nvSpPr>
        <p:spPr>
          <a:xfrm>
            <a:off x="520529" y="6050784"/>
            <a:ext cx="9974751" cy="523220"/>
          </a:xfrm>
          <a:prstGeom prst="rect">
            <a:avLst/>
          </a:prstGeom>
          <a:noFill/>
        </p:spPr>
        <p:txBody>
          <a:bodyPr wrap="square" rtlCol="0">
            <a:spAutoFit/>
          </a:bodyPr>
          <a:lstStyle/>
          <a:p>
            <a:r>
              <a:rPr lang="en-US" sz="1400">
                <a:latin typeface="Garamond" panose="02020404030301010803" pitchFamily="18" charset="0"/>
              </a:rPr>
              <a:t>Note: in 2023 the survey tool changed to YVCS</a:t>
            </a:r>
          </a:p>
          <a:p>
            <a:r>
              <a:rPr lang="en-US" sz="1400">
                <a:latin typeface="Garamond" panose="02020404030301010803" pitchFamily="18" charset="0"/>
              </a:rPr>
              <a:t>Additionally, 2017-2021 vaping asked about use of an e-cigarette but not by substance, the 2023 value reflects </a:t>
            </a:r>
            <a:r>
              <a:rPr lang="en-US" sz="1400" b="1">
                <a:latin typeface="Garamond" panose="02020404030301010803" pitchFamily="18" charset="0"/>
              </a:rPr>
              <a:t>nicotine</a:t>
            </a:r>
            <a:r>
              <a:rPr lang="en-US" sz="1400">
                <a:latin typeface="Garamond" panose="02020404030301010803" pitchFamily="18" charset="0"/>
              </a:rPr>
              <a:t> in a vape product</a:t>
            </a:r>
          </a:p>
        </p:txBody>
      </p:sp>
    </p:spTree>
    <p:extLst>
      <p:ext uri="{BB962C8B-B14F-4D97-AF65-F5344CB8AC3E}">
        <p14:creationId xmlns:p14="http://schemas.microsoft.com/office/powerpoint/2010/main" val="4216993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251D8E3-60C7-B195-C9DE-24F54321737E}"/>
              </a:ext>
            </a:extLst>
          </p:cNvPr>
          <p:cNvSpPr/>
          <p:nvPr/>
        </p:nvSpPr>
        <p:spPr>
          <a:xfrm>
            <a:off x="0" y="6663350"/>
            <a:ext cx="12192000" cy="19465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4A07967-0A4A-C70D-0D01-F0F4AC032DC5}"/>
              </a:ext>
            </a:extLst>
          </p:cNvPr>
          <p:cNvSpPr txBox="1"/>
          <p:nvPr/>
        </p:nvSpPr>
        <p:spPr>
          <a:xfrm>
            <a:off x="818034" y="212652"/>
            <a:ext cx="10655167" cy="646331"/>
          </a:xfrm>
          <a:prstGeom prst="rect">
            <a:avLst/>
          </a:prstGeom>
          <a:noFill/>
        </p:spPr>
        <p:txBody>
          <a:bodyPr wrap="square">
            <a:spAutoFit/>
          </a:bodyPr>
          <a:lstStyle/>
          <a:p>
            <a:pPr algn="ctr" rtl="0">
              <a:defRPr sz="3200" b="0" i="0" u="none" strike="noStrike" kern="1200" baseline="0">
                <a:solidFill>
                  <a:prstClr val="black"/>
                </a:solidFill>
                <a:latin typeface="Garamond" panose="02020404030301010803" pitchFamily="18" charset="0"/>
                <a:ea typeface="+mn-ea"/>
                <a:cs typeface="+mn-cs"/>
              </a:defRPr>
            </a:pPr>
            <a:r>
              <a:rPr lang="en-US" sz="3600" b="0" i="0" baseline="0">
                <a:effectLst/>
              </a:rPr>
              <a:t>Ease of Access</a:t>
            </a:r>
            <a:endParaRPr lang="en-US" sz="3600">
              <a:effectLst/>
            </a:endParaRPr>
          </a:p>
        </p:txBody>
      </p:sp>
      <p:graphicFrame>
        <p:nvGraphicFramePr>
          <p:cNvPr id="3" name="Chart 2">
            <a:extLst>
              <a:ext uri="{FF2B5EF4-FFF2-40B4-BE49-F238E27FC236}">
                <a16:creationId xmlns:a16="http://schemas.microsoft.com/office/drawing/2014/main" id="{8DA28AA0-EA0A-45F7-B81E-A5D1E5837C7D}"/>
              </a:ext>
            </a:extLst>
          </p:cNvPr>
          <p:cNvGraphicFramePr/>
          <p:nvPr/>
        </p:nvGraphicFramePr>
        <p:xfrm>
          <a:off x="390892" y="830175"/>
          <a:ext cx="11352470" cy="581517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14765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6334896-BEA6-1FFE-7A5B-489FB0C93DB0}"/>
              </a:ext>
            </a:extLst>
          </p:cNvPr>
          <p:cNvSpPr/>
          <p:nvPr/>
        </p:nvSpPr>
        <p:spPr>
          <a:xfrm>
            <a:off x="0" y="6663350"/>
            <a:ext cx="12192000" cy="19465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D69B111B-21A3-EBBE-8851-F4B6C2CC8565}"/>
              </a:ext>
            </a:extLst>
          </p:cNvPr>
          <p:cNvSpPr txBox="1"/>
          <p:nvPr/>
        </p:nvSpPr>
        <p:spPr>
          <a:xfrm>
            <a:off x="939862" y="154675"/>
            <a:ext cx="10312275" cy="1138773"/>
          </a:xfrm>
          <a:prstGeom prst="rect">
            <a:avLst/>
          </a:prstGeom>
          <a:noFill/>
        </p:spPr>
        <p:txBody>
          <a:bodyPr wrap="square">
            <a:spAutoFit/>
          </a:bodyPr>
          <a:lstStyle/>
          <a:p>
            <a:pPr algn="ctr" rtl="0">
              <a:defRPr sz="2000" b="0" i="0" u="none" strike="noStrike" kern="1200" baseline="0">
                <a:solidFill>
                  <a:prstClr val="black"/>
                </a:solidFill>
                <a:latin typeface="Garamond" panose="02020404030301010803" pitchFamily="18" charset="0"/>
                <a:ea typeface="+mn-ea"/>
                <a:cs typeface="+mn-cs"/>
              </a:defRPr>
            </a:pPr>
            <a:r>
              <a:rPr lang="en-US" sz="3600" b="0" i="0" baseline="0">
                <a:effectLst/>
              </a:rPr>
              <a:t>Where Substances Are Acquired Most Often</a:t>
            </a:r>
            <a:endParaRPr lang="en-US" sz="3600"/>
          </a:p>
          <a:p>
            <a:pPr algn="ctr" rtl="0">
              <a:defRPr sz="2000" b="0" i="0" u="none" strike="noStrike" kern="1200" baseline="0">
                <a:solidFill>
                  <a:prstClr val="black"/>
                </a:solidFill>
                <a:latin typeface="Garamond" panose="02020404030301010803" pitchFamily="18" charset="0"/>
                <a:ea typeface="+mn-ea"/>
                <a:cs typeface="+mn-cs"/>
              </a:defRPr>
            </a:pPr>
            <a:r>
              <a:rPr lang="en-US" sz="3200" b="0" i="0" baseline="0">
                <a:effectLst/>
              </a:rPr>
              <a:t>Amongst Lifetime Users</a:t>
            </a:r>
            <a:r>
              <a:rPr lang="en-US" sz="3200"/>
              <a:t> </a:t>
            </a:r>
            <a:r>
              <a:rPr lang="en-US" sz="3200" b="0" i="0" baseline="0">
                <a:effectLst/>
              </a:rPr>
              <a:t>Grades 6-12</a:t>
            </a:r>
            <a:endParaRPr lang="en-US" sz="3200">
              <a:effectLst/>
            </a:endParaRPr>
          </a:p>
        </p:txBody>
      </p:sp>
      <p:graphicFrame>
        <p:nvGraphicFramePr>
          <p:cNvPr id="3" name="Chart 2">
            <a:extLst>
              <a:ext uri="{FF2B5EF4-FFF2-40B4-BE49-F238E27FC236}">
                <a16:creationId xmlns:a16="http://schemas.microsoft.com/office/drawing/2014/main" id="{C69A9EC6-0601-403B-8C7D-AD6877B3BC15}"/>
              </a:ext>
            </a:extLst>
          </p:cNvPr>
          <p:cNvGraphicFramePr/>
          <p:nvPr/>
        </p:nvGraphicFramePr>
        <p:xfrm>
          <a:off x="410967" y="1363078"/>
          <a:ext cx="11157734" cy="52306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731281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FB1EB-9D06-445D-83A8-0AD8ACBD6DB2}"/>
              </a:ext>
            </a:extLst>
          </p:cNvPr>
          <p:cNvSpPr>
            <a:spLocks noGrp="1"/>
          </p:cNvSpPr>
          <p:nvPr>
            <p:ph type="title"/>
          </p:nvPr>
        </p:nvSpPr>
        <p:spPr>
          <a:xfrm>
            <a:off x="838200" y="120577"/>
            <a:ext cx="10515600" cy="687497"/>
          </a:xfrm>
        </p:spPr>
        <p:txBody>
          <a:bodyPr>
            <a:normAutofit/>
          </a:bodyPr>
          <a:lstStyle/>
          <a:p>
            <a:r>
              <a:rPr lang="en-US" sz="3600">
                <a:latin typeface="Garamond" panose="02020404030301010803" pitchFamily="18" charset="0"/>
              </a:rPr>
              <a:t>Risk Factors for Any Substances Use Grades 6-12 </a:t>
            </a:r>
          </a:p>
        </p:txBody>
      </p:sp>
      <p:sp>
        <p:nvSpPr>
          <p:cNvPr id="7" name="TextBox 6">
            <a:extLst>
              <a:ext uri="{FF2B5EF4-FFF2-40B4-BE49-F238E27FC236}">
                <a16:creationId xmlns:a16="http://schemas.microsoft.com/office/drawing/2014/main" id="{73D7A546-45BA-4303-8053-0F028D9E8BCD}"/>
              </a:ext>
            </a:extLst>
          </p:cNvPr>
          <p:cNvSpPr txBox="1"/>
          <p:nvPr/>
        </p:nvSpPr>
        <p:spPr>
          <a:xfrm>
            <a:off x="212651" y="692318"/>
            <a:ext cx="11979349" cy="5755422"/>
          </a:xfrm>
          <a:prstGeom prst="rect">
            <a:avLst/>
          </a:prstGeom>
          <a:noFill/>
        </p:spPr>
        <p:txBody>
          <a:bodyPr wrap="square">
            <a:spAutoFit/>
          </a:bodyPr>
          <a:lstStyle/>
          <a:p>
            <a:pPr marL="0" marR="0">
              <a:spcBef>
                <a:spcPts val="0"/>
              </a:spcBef>
              <a:spcAft>
                <a:spcPts val="0"/>
              </a:spcAft>
            </a:pPr>
            <a:r>
              <a:rPr lang="en-US" sz="1600">
                <a:effectLst/>
                <a:latin typeface="Garamond" panose="02020404030301010803" pitchFamily="18" charset="0"/>
                <a:ea typeface="Times New Roman" panose="02020603050405020304" pitchFamily="18" charset="0"/>
              </a:rPr>
              <a:t>The following list includes youth reported experiences and perceptions that are statistically associated with lifetime use of any substance use. It is important to note association should not be considered causation. *Note: this </a:t>
            </a:r>
            <a:r>
              <a:rPr lang="en-US" sz="1600">
                <a:latin typeface="Garamond" panose="02020404030301010803" pitchFamily="18" charset="0"/>
                <a:ea typeface="Times New Roman" panose="02020603050405020304" pitchFamily="18" charset="0"/>
              </a:rPr>
              <a:t>is selected findings, the complete list can be found in the full report.</a:t>
            </a:r>
            <a:endParaRPr lang="en-US" sz="1600">
              <a:effectLst/>
              <a:latin typeface="Garamond" panose="02020404030301010803" pitchFamily="18" charset="0"/>
              <a:ea typeface="Times New Roman" panose="02020603050405020304" pitchFamily="18" charset="0"/>
            </a:endParaRPr>
          </a:p>
          <a:p>
            <a:pPr marL="0" marR="0">
              <a:spcBef>
                <a:spcPts val="0"/>
              </a:spcBef>
              <a:spcAft>
                <a:spcPts val="0"/>
              </a:spcAft>
            </a:pPr>
            <a:endParaRPr lang="en-US" sz="1400">
              <a:effectLst/>
              <a:latin typeface="Garamond" panose="02020404030301010803" pitchFamily="18" charset="0"/>
              <a:ea typeface="Times New Roman" panose="02020603050405020304" pitchFamily="18" charset="0"/>
            </a:endParaRPr>
          </a:p>
          <a:p>
            <a:pPr marL="0" marR="0">
              <a:spcBef>
                <a:spcPts val="0"/>
              </a:spcBef>
              <a:spcAft>
                <a:spcPts val="0"/>
              </a:spcAft>
            </a:pPr>
            <a:r>
              <a:rPr lang="en-US" sz="1800" b="1" u="sng">
                <a:effectLst/>
                <a:latin typeface="Garamond" panose="02020404030301010803" pitchFamily="18" charset="0"/>
                <a:ea typeface="Times New Roman" panose="02020603050405020304" pitchFamily="18" charset="0"/>
              </a:rPr>
              <a:t>Enfield Middle &amp; High School</a:t>
            </a:r>
            <a:r>
              <a:rPr lang="en-US" sz="1800">
                <a:effectLst/>
                <a:latin typeface="Garamond" panose="02020404030301010803" pitchFamily="18" charset="0"/>
                <a:ea typeface="Times New Roman" panose="02020603050405020304" pitchFamily="18" charset="0"/>
              </a:rPr>
              <a:t> youth who have used </a:t>
            </a:r>
            <a:r>
              <a:rPr lang="en-US" sz="1800" b="1" u="sng">
                <a:effectLst/>
                <a:latin typeface="Garamond" panose="02020404030301010803" pitchFamily="18" charset="0"/>
                <a:ea typeface="Times New Roman" panose="02020603050405020304" pitchFamily="18" charset="0"/>
              </a:rPr>
              <a:t>any substance in their lifetime</a:t>
            </a:r>
            <a:r>
              <a:rPr lang="en-US" sz="1800" b="1">
                <a:effectLst/>
                <a:latin typeface="Garamond" panose="02020404030301010803" pitchFamily="18" charset="0"/>
                <a:ea typeface="Times New Roman" panose="02020603050405020304" pitchFamily="18" charset="0"/>
              </a:rPr>
              <a:t> </a:t>
            </a:r>
            <a:r>
              <a:rPr lang="en-US" sz="1800">
                <a:effectLst/>
                <a:latin typeface="Garamond" panose="02020404030301010803" pitchFamily="18" charset="0"/>
                <a:ea typeface="Times New Roman" panose="02020603050405020304" pitchFamily="18" charset="0"/>
              </a:rPr>
              <a:t>are more likely to:</a:t>
            </a:r>
            <a:endParaRPr lang="en-US" sz="18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Report getting less sleep</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Spend more time home alone</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Not report having at least one adult they can share thoughts/feelings with</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Not feel safe in their community or at school</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Have ever been bullied</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Have experienced anxiety always/almost always in the past year, and report anxiety making life difficult</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Report sources of anxiety as home/family life, financial security, academics, schedule, and social media</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Have thoughts about self-harm, and have self-harm behaviors</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Have experienced physical abuse from an intimate partner</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Have felt sad or hopeless two or more weeks in a row</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Have considered suicide in the past year</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Feel less comfortable seeking help from a parent/guardian or doctor</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Not have clear family rules around drinking alcohol or gambling</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Report having family problems around alcohol, prescription drugs, marijuana, heroin/fentanyl, other drugs, and gambling.</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Report less peer disapproval for cigarettes, vaping, alcohol, marijuana, gambling, and gaming</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Perceive less risk in marijuana use</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Report more ease of access to vape products, tobacco, alcohol, marijuana, and prescription drugs</a:t>
            </a:r>
            <a:endParaRPr lang="en-US" sz="160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Spend time working at a paying job</a:t>
            </a:r>
          </a:p>
          <a:p>
            <a:pPr marL="342900" marR="0" lvl="0" indent="-342900">
              <a:spcBef>
                <a:spcPts val="0"/>
              </a:spcBef>
              <a:spcAft>
                <a:spcPts val="0"/>
              </a:spcAft>
              <a:buFont typeface="Wingdings" panose="05000000000000000000" pitchFamily="2" charset="2"/>
              <a:buChar char=""/>
            </a:pPr>
            <a:r>
              <a:rPr lang="en-US" sz="1600">
                <a:effectLst/>
                <a:latin typeface="Garamond" panose="02020404030301010803" pitchFamily="18" charset="0"/>
                <a:ea typeface="Times New Roman" panose="02020603050405020304" pitchFamily="18" charset="0"/>
              </a:rPr>
              <a:t>Report having experienced community violence, discrimination, housing problems and food insecurity in the past year</a:t>
            </a:r>
            <a:endParaRPr lang="en-US" sz="1600">
              <a:effectLst/>
              <a:latin typeface="Times New Roman" panose="02020603050405020304" pitchFamily="18" charset="0"/>
              <a:ea typeface="Times New Roman" panose="02020603050405020304" pitchFamily="18" charset="0"/>
            </a:endParaRPr>
          </a:p>
        </p:txBody>
      </p:sp>
      <p:sp>
        <p:nvSpPr>
          <p:cNvPr id="4" name="Rectangle 3">
            <a:extLst>
              <a:ext uri="{FF2B5EF4-FFF2-40B4-BE49-F238E27FC236}">
                <a16:creationId xmlns:a16="http://schemas.microsoft.com/office/drawing/2014/main" id="{DF21182F-E3EE-0EB7-F4DA-EBCF33127A9C}"/>
              </a:ext>
            </a:extLst>
          </p:cNvPr>
          <p:cNvSpPr/>
          <p:nvPr/>
        </p:nvSpPr>
        <p:spPr>
          <a:xfrm>
            <a:off x="0" y="6663350"/>
            <a:ext cx="12192000" cy="19465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170352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6D7DF-2DDF-F552-81A1-D7E0C81AC874}"/>
              </a:ext>
            </a:extLst>
          </p:cNvPr>
          <p:cNvSpPr>
            <a:spLocks noGrp="1"/>
          </p:cNvSpPr>
          <p:nvPr>
            <p:ph type="ctrTitle"/>
          </p:nvPr>
        </p:nvSpPr>
        <p:spPr>
          <a:xfrm>
            <a:off x="1524000" y="1258530"/>
            <a:ext cx="9144000" cy="2066157"/>
          </a:xfrm>
        </p:spPr>
        <p:txBody>
          <a:bodyPr>
            <a:normAutofit/>
          </a:bodyPr>
          <a:lstStyle/>
          <a:p>
            <a:r>
              <a:rPr lang="en-US" sz="4400">
                <a:latin typeface="Garamond" panose="02020404030301010803" pitchFamily="18" charset="0"/>
              </a:rPr>
              <a:t>Enfield Adult and Young Adult Community Survey</a:t>
            </a:r>
            <a:br>
              <a:rPr lang="en-US" sz="4400">
                <a:latin typeface="Garamond" panose="02020404030301010803" pitchFamily="18" charset="0"/>
              </a:rPr>
            </a:br>
            <a:r>
              <a:rPr lang="en-US" sz="4400">
                <a:latin typeface="Garamond" panose="02020404030301010803" pitchFamily="18" charset="0"/>
              </a:rPr>
              <a:t>2023-2024</a:t>
            </a:r>
          </a:p>
        </p:txBody>
      </p:sp>
      <p:grpSp>
        <p:nvGrpSpPr>
          <p:cNvPr id="4" name="Group 97">
            <a:extLst>
              <a:ext uri="{FF2B5EF4-FFF2-40B4-BE49-F238E27FC236}">
                <a16:creationId xmlns:a16="http://schemas.microsoft.com/office/drawing/2014/main" id="{DD9B35B1-F977-94C3-5D7F-55F6989C164B}"/>
              </a:ext>
            </a:extLst>
          </p:cNvPr>
          <p:cNvGrpSpPr/>
          <p:nvPr/>
        </p:nvGrpSpPr>
        <p:grpSpPr>
          <a:xfrm>
            <a:off x="4233" y="5715000"/>
            <a:ext cx="12192001" cy="1676400"/>
            <a:chOff x="0" y="0"/>
            <a:chExt cx="12192000" cy="1676400"/>
          </a:xfrm>
        </p:grpSpPr>
        <p:pic>
          <p:nvPicPr>
            <p:cNvPr id="5" name="BWSC19_footer_ppt.png">
              <a:extLst>
                <a:ext uri="{FF2B5EF4-FFF2-40B4-BE49-F238E27FC236}">
                  <a16:creationId xmlns:a16="http://schemas.microsoft.com/office/drawing/2014/main" id="{D752D05E-15FC-2A33-DDBE-8E91D8A7D0EF}"/>
                </a:ext>
              </a:extLst>
            </p:cNvPr>
            <p:cNvPicPr>
              <a:picLocks noChangeAspect="1"/>
            </p:cNvPicPr>
            <p:nvPr/>
          </p:nvPicPr>
          <p:blipFill>
            <a:blip r:embed="rId2"/>
            <a:srcRect t="39" b="39"/>
            <a:stretch>
              <a:fillRect/>
            </a:stretch>
          </p:blipFill>
          <p:spPr>
            <a:xfrm>
              <a:off x="0" y="0"/>
              <a:ext cx="12192000" cy="1270000"/>
            </a:xfrm>
            <a:prstGeom prst="rect">
              <a:avLst/>
            </a:prstGeom>
            <a:ln w="12700" cap="flat">
              <a:noFill/>
              <a:miter lim="400000"/>
            </a:ln>
            <a:effectLst/>
          </p:spPr>
        </p:pic>
        <p:sp>
          <p:nvSpPr>
            <p:cNvPr id="6" name="Shape 96">
              <a:extLst>
                <a:ext uri="{FF2B5EF4-FFF2-40B4-BE49-F238E27FC236}">
                  <a16:creationId xmlns:a16="http://schemas.microsoft.com/office/drawing/2014/main" id="{8C56FDC5-304B-D8F8-C1F6-BB5A5165BF26}"/>
                </a:ext>
              </a:extLst>
            </p:cNvPr>
            <p:cNvSpPr/>
            <p:nvPr/>
          </p:nvSpPr>
          <p:spPr>
            <a:xfrm>
              <a:off x="0" y="1346200"/>
              <a:ext cx="12192000" cy="330200"/>
            </a:xfrm>
            <a:prstGeom prst="rect">
              <a:avLst/>
            </a:prstGeom>
            <a:noFill/>
            <a:ln w="12700" cap="flat">
              <a:noFill/>
              <a:miter lim="400000"/>
            </a:ln>
            <a:effectLst/>
          </p:spPr>
          <p:txBody>
            <a:bodyPr wrap="square" lIns="76200" tIns="76200" rIns="76200" bIns="76200" numCol="1" anchor="t">
              <a:noAutofit/>
            </a:bodyPr>
            <a:lstStyle/>
            <a:p>
              <a:pPr marL="0" marR="0" lvl="0" indent="0" algn="r" defTabSz="914400" rtl="0" eaLnBrk="1" fontAlgn="auto" latinLnBrk="0" hangingPunct="1">
                <a:lnSpc>
                  <a:spcPct val="100000"/>
                </a:lnSpc>
                <a:spcBef>
                  <a:spcPts val="0"/>
                </a:spcBef>
                <a:spcAft>
                  <a:spcPts val="0"/>
                </a:spcAft>
                <a:buClrTx/>
                <a:buSzTx/>
                <a:buFontTx/>
                <a:buNone/>
                <a:tabLst/>
                <a:defRPr sz="1200">
                  <a:solidFill>
                    <a:srgbClr val="888888"/>
                  </a:solidFill>
                </a:defRPr>
              </a:pPr>
              <a:endParaRPr kumimoji="0" sz="1200" b="0" i="0" u="none" strike="noStrike" kern="1200" cap="none" spc="0" normalizeH="0" baseline="0" noProof="0">
                <a:ln>
                  <a:noFill/>
                </a:ln>
                <a:solidFill>
                  <a:srgbClr val="888888"/>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6461668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C789665-1AEC-E77F-8882-0027C0035897}"/>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D74F0D30-876B-9D4B-2786-83092F90D4C0}"/>
              </a:ext>
            </a:extLst>
          </p:cNvPr>
          <p:cNvSpPr txBox="1"/>
          <p:nvPr/>
        </p:nvSpPr>
        <p:spPr>
          <a:xfrm>
            <a:off x="647700" y="476250"/>
            <a:ext cx="3638550" cy="769441"/>
          </a:xfrm>
          <a:prstGeom prst="rect">
            <a:avLst/>
          </a:prstGeom>
          <a:noFill/>
        </p:spPr>
        <p:txBody>
          <a:bodyPr wrap="square" rtlCol="0">
            <a:spAutoFit/>
          </a:bodyPr>
          <a:lstStyle/>
          <a:p>
            <a:r>
              <a:rPr lang="en-US" sz="4400">
                <a:latin typeface="Garamond" panose="02020404030301010803" pitchFamily="18" charset="0"/>
              </a:rPr>
              <a:t>Background</a:t>
            </a:r>
          </a:p>
        </p:txBody>
      </p:sp>
      <p:sp>
        <p:nvSpPr>
          <p:cNvPr id="3" name="TextBox 2">
            <a:extLst>
              <a:ext uri="{FF2B5EF4-FFF2-40B4-BE49-F238E27FC236}">
                <a16:creationId xmlns:a16="http://schemas.microsoft.com/office/drawing/2014/main" id="{FCFDA429-870B-5578-A31F-BAD7DE82AFA9}"/>
              </a:ext>
            </a:extLst>
          </p:cNvPr>
          <p:cNvSpPr txBox="1"/>
          <p:nvPr/>
        </p:nvSpPr>
        <p:spPr>
          <a:xfrm>
            <a:off x="983224" y="1245691"/>
            <a:ext cx="10146891" cy="4734373"/>
          </a:xfrm>
          <a:prstGeom prst="rect">
            <a:avLst/>
          </a:prstGeom>
          <a:noFill/>
        </p:spPr>
        <p:txBody>
          <a:bodyPr wrap="square">
            <a:spAutoFit/>
          </a:bodyPr>
          <a:lstStyle/>
          <a:p>
            <a:pPr marL="285750" marR="0" indent="-285750">
              <a:lnSpc>
                <a:spcPct val="107000"/>
              </a:lnSpc>
              <a:spcBef>
                <a:spcPts val="0"/>
              </a:spcBef>
              <a:spcAft>
                <a:spcPts val="800"/>
              </a:spcAft>
              <a:buFont typeface="Arial" panose="020B0604020202020204" pitchFamily="34" charset="0"/>
              <a:buChar char="•"/>
            </a:pPr>
            <a:r>
              <a:rPr lang="en-US" sz="2400" kern="100">
                <a:effectLst/>
                <a:latin typeface="Garamond" panose="02020404030301010803" pitchFamily="18" charset="0"/>
                <a:ea typeface="Aptos" panose="020B0004020202020204" pitchFamily="34" charset="0"/>
                <a:cs typeface="Arial" panose="020B0604020202020204" pitchFamily="34" charset="0"/>
              </a:rPr>
              <a:t>Enfield’s Mental Health &amp; Wellness Coalition sought to survey young adults and the larger adult community on mental health and substance use and other related behavioral health topics. </a:t>
            </a:r>
          </a:p>
          <a:p>
            <a:pPr marL="285750" marR="0" indent="-285750">
              <a:lnSpc>
                <a:spcPct val="107000"/>
              </a:lnSpc>
              <a:spcBef>
                <a:spcPts val="0"/>
              </a:spcBef>
              <a:spcAft>
                <a:spcPts val="800"/>
              </a:spcAft>
              <a:buFont typeface="Arial" panose="020B0604020202020204" pitchFamily="34" charset="0"/>
              <a:buChar char="•"/>
            </a:pPr>
            <a:r>
              <a:rPr lang="en-US" sz="2400" kern="100">
                <a:effectLst/>
                <a:latin typeface="Garamond" panose="02020404030301010803" pitchFamily="18" charset="0"/>
                <a:ea typeface="Aptos" panose="020B0004020202020204" pitchFamily="34" charset="0"/>
                <a:cs typeface="Arial" panose="020B0604020202020204" pitchFamily="34" charset="0"/>
              </a:rPr>
              <a:t>Two surveys were disseminated to the community. One was intended to reach the broader adult population (18+) in Enfield- disseminated through a variety of means including town alerts, QR codes at polling locations on election day, as well as the Chamber of Commerce and libraries. </a:t>
            </a:r>
          </a:p>
          <a:p>
            <a:pPr marL="285750" marR="0" indent="-285750">
              <a:lnSpc>
                <a:spcPct val="107000"/>
              </a:lnSpc>
              <a:spcBef>
                <a:spcPts val="0"/>
              </a:spcBef>
              <a:spcAft>
                <a:spcPts val="800"/>
              </a:spcAft>
              <a:buFont typeface="Arial" panose="020B0604020202020204" pitchFamily="34" charset="0"/>
              <a:buChar char="•"/>
            </a:pPr>
            <a:r>
              <a:rPr lang="en-US" sz="2400" kern="100">
                <a:effectLst/>
                <a:latin typeface="Garamond" panose="02020404030301010803" pitchFamily="18" charset="0"/>
                <a:ea typeface="Aptos" panose="020B0004020202020204" pitchFamily="34" charset="0"/>
                <a:cs typeface="Arial" panose="020B0604020202020204" pitchFamily="34" charset="0"/>
              </a:rPr>
              <a:t>The second was intended to further examine “young adults” 18-25 years old, and was disseminated via </a:t>
            </a:r>
            <a:r>
              <a:rPr lang="en-US" sz="2400" kern="100" err="1">
                <a:effectLst/>
                <a:latin typeface="Garamond" panose="02020404030301010803" pitchFamily="18" charset="0"/>
                <a:ea typeface="Aptos" panose="020B0004020202020204" pitchFamily="34" charset="0"/>
                <a:cs typeface="Arial" panose="020B0604020202020204" pitchFamily="34" charset="0"/>
              </a:rPr>
              <a:t>Asnuntuck</a:t>
            </a:r>
            <a:r>
              <a:rPr lang="en-US" sz="2400" kern="100">
                <a:effectLst/>
                <a:latin typeface="Garamond" panose="02020404030301010803" pitchFamily="18" charset="0"/>
                <a:ea typeface="Aptos" panose="020B0004020202020204" pitchFamily="34" charset="0"/>
                <a:cs typeface="Arial" panose="020B0604020202020204" pitchFamily="34" charset="0"/>
              </a:rPr>
              <a:t> Community College through tabling in August and later via student emails. </a:t>
            </a:r>
          </a:p>
          <a:p>
            <a:pPr marL="285750" marR="0" indent="-285750">
              <a:lnSpc>
                <a:spcPct val="107000"/>
              </a:lnSpc>
              <a:spcBef>
                <a:spcPts val="0"/>
              </a:spcBef>
              <a:spcAft>
                <a:spcPts val="800"/>
              </a:spcAft>
              <a:buFont typeface="Arial" panose="020B0604020202020204" pitchFamily="34" charset="0"/>
              <a:buChar char="•"/>
            </a:pPr>
            <a:r>
              <a:rPr lang="en-US" sz="2400" kern="100">
                <a:effectLst/>
                <a:latin typeface="Garamond" panose="02020404030301010803" pitchFamily="18" charset="0"/>
                <a:ea typeface="Aptos" panose="020B0004020202020204" pitchFamily="34" charset="0"/>
                <a:cs typeface="Arial" panose="020B0604020202020204" pitchFamily="34" charset="0"/>
              </a:rPr>
              <a:t>Combined, the two surveys resulted in a final count of 399 for analysis.</a:t>
            </a:r>
            <a:endParaRPr lang="en-US" sz="2400" kern="10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438365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A5196-7CE8-4E39-8297-9B13CF101298}"/>
              </a:ext>
            </a:extLst>
          </p:cNvPr>
          <p:cNvSpPr>
            <a:spLocks noGrp="1"/>
          </p:cNvSpPr>
          <p:nvPr>
            <p:ph type="ctrTitle"/>
          </p:nvPr>
        </p:nvSpPr>
        <p:spPr/>
        <p:txBody>
          <a:bodyPr>
            <a:normAutofit fontScale="90000"/>
          </a:bodyPr>
          <a:lstStyle/>
          <a:p>
            <a:br>
              <a:rPr lang="en-US">
                <a:latin typeface="Garamond" panose="02020404030301010803" pitchFamily="18" charset="0"/>
              </a:rPr>
            </a:br>
            <a:r>
              <a:rPr lang="en-US">
                <a:latin typeface="Garamond" panose="02020404030301010803" pitchFamily="18" charset="0"/>
              </a:rPr>
              <a:t>Enfield Youth Voices Count Survey Results, 2023</a:t>
            </a:r>
          </a:p>
        </p:txBody>
      </p:sp>
      <p:grpSp>
        <p:nvGrpSpPr>
          <p:cNvPr id="4" name="Group 97">
            <a:extLst>
              <a:ext uri="{FF2B5EF4-FFF2-40B4-BE49-F238E27FC236}">
                <a16:creationId xmlns:a16="http://schemas.microsoft.com/office/drawing/2014/main" id="{81745DA6-5DEC-44E8-844B-ACBD6704E177}"/>
              </a:ext>
            </a:extLst>
          </p:cNvPr>
          <p:cNvGrpSpPr/>
          <p:nvPr/>
        </p:nvGrpSpPr>
        <p:grpSpPr>
          <a:xfrm>
            <a:off x="4233" y="5715000"/>
            <a:ext cx="12192001" cy="1676400"/>
            <a:chOff x="0" y="0"/>
            <a:chExt cx="12192000" cy="1676400"/>
          </a:xfrm>
        </p:grpSpPr>
        <p:pic>
          <p:nvPicPr>
            <p:cNvPr id="5" name="BWSC19_footer_ppt.png">
              <a:extLst>
                <a:ext uri="{FF2B5EF4-FFF2-40B4-BE49-F238E27FC236}">
                  <a16:creationId xmlns:a16="http://schemas.microsoft.com/office/drawing/2014/main" id="{C7D8DFBD-1C33-4938-A575-4F010701D510}"/>
                </a:ext>
              </a:extLst>
            </p:cNvPr>
            <p:cNvPicPr>
              <a:picLocks noChangeAspect="1"/>
            </p:cNvPicPr>
            <p:nvPr/>
          </p:nvPicPr>
          <p:blipFill>
            <a:blip r:embed="rId2"/>
            <a:srcRect t="39" b="39"/>
            <a:stretch>
              <a:fillRect/>
            </a:stretch>
          </p:blipFill>
          <p:spPr>
            <a:xfrm>
              <a:off x="0" y="0"/>
              <a:ext cx="12192000" cy="1270000"/>
            </a:xfrm>
            <a:prstGeom prst="rect">
              <a:avLst/>
            </a:prstGeom>
            <a:ln w="12700" cap="flat">
              <a:noFill/>
              <a:miter lim="400000"/>
            </a:ln>
            <a:effectLst/>
          </p:spPr>
        </p:pic>
        <p:sp>
          <p:nvSpPr>
            <p:cNvPr id="6" name="Shape 96">
              <a:extLst>
                <a:ext uri="{FF2B5EF4-FFF2-40B4-BE49-F238E27FC236}">
                  <a16:creationId xmlns:a16="http://schemas.microsoft.com/office/drawing/2014/main" id="{98382B81-A92E-4305-96BD-765A97429C58}"/>
                </a:ext>
              </a:extLst>
            </p:cNvPr>
            <p:cNvSpPr/>
            <p:nvPr/>
          </p:nvSpPr>
          <p:spPr>
            <a:xfrm>
              <a:off x="0" y="1346200"/>
              <a:ext cx="12192000" cy="330200"/>
            </a:xfrm>
            <a:prstGeom prst="rect">
              <a:avLst/>
            </a:prstGeom>
            <a:noFill/>
            <a:ln w="12700" cap="flat">
              <a:noFill/>
              <a:miter lim="400000"/>
            </a:ln>
            <a:effectLst/>
          </p:spPr>
          <p:txBody>
            <a:bodyPr wrap="square" lIns="76200" tIns="76200" rIns="76200" bIns="76200" numCol="1" anchor="t">
              <a:noAutofit/>
            </a:bodyPr>
            <a:lstStyle/>
            <a:p>
              <a:pPr algn="r">
                <a:defRPr sz="1200">
                  <a:solidFill>
                    <a:srgbClr val="888888"/>
                  </a:solidFill>
                </a:defRPr>
              </a:pPr>
              <a:endParaRPr/>
            </a:p>
          </p:txBody>
        </p:sp>
      </p:grpSp>
      <p:pic>
        <p:nvPicPr>
          <p:cNvPr id="9" name="Picture 8">
            <a:extLst>
              <a:ext uri="{FF2B5EF4-FFF2-40B4-BE49-F238E27FC236}">
                <a16:creationId xmlns:a16="http://schemas.microsoft.com/office/drawing/2014/main" id="{43E09EFA-2FFB-C8D1-BCEE-D9A2447089EA}"/>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4706302" y="3654522"/>
            <a:ext cx="2779395" cy="1676400"/>
          </a:xfrm>
          <a:prstGeom prst="rect">
            <a:avLst/>
          </a:prstGeom>
        </p:spPr>
      </p:pic>
    </p:spTree>
    <p:extLst>
      <p:ext uri="{BB962C8B-B14F-4D97-AF65-F5344CB8AC3E}">
        <p14:creationId xmlns:p14="http://schemas.microsoft.com/office/powerpoint/2010/main" val="5854353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C789665-1AEC-E77F-8882-0027C0035897}"/>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Chart 1">
            <a:extLst>
              <a:ext uri="{FF2B5EF4-FFF2-40B4-BE49-F238E27FC236}">
                <a16:creationId xmlns:a16="http://schemas.microsoft.com/office/drawing/2014/main" id="{8347A715-A187-3D0A-E9EE-97E186A2379D}"/>
              </a:ext>
            </a:extLst>
          </p:cNvPr>
          <p:cNvGraphicFramePr>
            <a:graphicFrameLocks/>
          </p:cNvGraphicFramePr>
          <p:nvPr>
            <p:extLst>
              <p:ext uri="{D42A27DB-BD31-4B8C-83A1-F6EECF244321}">
                <p14:modId xmlns:p14="http://schemas.microsoft.com/office/powerpoint/2010/main" val="759807181"/>
              </p:ext>
            </p:extLst>
          </p:nvPr>
        </p:nvGraphicFramePr>
        <p:xfrm>
          <a:off x="3952568" y="131096"/>
          <a:ext cx="7207046" cy="2602033"/>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0CD9E4E8-F6D9-0FE5-67C4-92BCB7C104FD}"/>
              </a:ext>
            </a:extLst>
          </p:cNvPr>
          <p:cNvSpPr txBox="1"/>
          <p:nvPr/>
        </p:nvSpPr>
        <p:spPr>
          <a:xfrm>
            <a:off x="629572" y="588144"/>
            <a:ext cx="2782833" cy="769441"/>
          </a:xfrm>
          <a:prstGeom prst="rect">
            <a:avLst/>
          </a:prstGeom>
          <a:noFill/>
        </p:spPr>
        <p:txBody>
          <a:bodyPr wrap="square" rtlCol="0">
            <a:spAutoFit/>
          </a:bodyPr>
          <a:lstStyle/>
          <a:p>
            <a:r>
              <a:rPr lang="en-US" sz="4400">
                <a:latin typeface="Garamond" panose="02020404030301010803" pitchFamily="18" charset="0"/>
              </a:rPr>
              <a:t>Age Group</a:t>
            </a:r>
          </a:p>
        </p:txBody>
      </p:sp>
      <p:graphicFrame>
        <p:nvGraphicFramePr>
          <p:cNvPr id="7" name="Chart 6">
            <a:extLst>
              <a:ext uri="{FF2B5EF4-FFF2-40B4-BE49-F238E27FC236}">
                <a16:creationId xmlns:a16="http://schemas.microsoft.com/office/drawing/2014/main" id="{50BE83AD-0340-A9BA-5567-C07B22DC9D54}"/>
              </a:ext>
            </a:extLst>
          </p:cNvPr>
          <p:cNvGraphicFramePr>
            <a:graphicFrameLocks/>
          </p:cNvGraphicFramePr>
          <p:nvPr>
            <p:extLst>
              <p:ext uri="{D42A27DB-BD31-4B8C-83A1-F6EECF244321}">
                <p14:modId xmlns:p14="http://schemas.microsoft.com/office/powerpoint/2010/main" val="2789551617"/>
              </p:ext>
            </p:extLst>
          </p:nvPr>
        </p:nvGraphicFramePr>
        <p:xfrm>
          <a:off x="1155136" y="3035300"/>
          <a:ext cx="5752179" cy="3657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A0592793-F74F-0E76-15B5-E67162B9C8C4}"/>
              </a:ext>
            </a:extLst>
          </p:cNvPr>
          <p:cNvGraphicFramePr>
            <a:graphicFrameLocks/>
          </p:cNvGraphicFramePr>
          <p:nvPr>
            <p:extLst>
              <p:ext uri="{D42A27DB-BD31-4B8C-83A1-F6EECF244321}">
                <p14:modId xmlns:p14="http://schemas.microsoft.com/office/powerpoint/2010/main" val="500294153"/>
              </p:ext>
            </p:extLst>
          </p:nvPr>
        </p:nvGraphicFramePr>
        <p:xfrm>
          <a:off x="6321839" y="3117850"/>
          <a:ext cx="5467349"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a:extLst>
              <a:ext uri="{FF2B5EF4-FFF2-40B4-BE49-F238E27FC236}">
                <a16:creationId xmlns:a16="http://schemas.microsoft.com/office/drawing/2014/main" id="{4D767E07-1B80-A624-933C-355A34D37AF9}"/>
              </a:ext>
            </a:extLst>
          </p:cNvPr>
          <p:cNvSpPr txBox="1"/>
          <p:nvPr/>
        </p:nvSpPr>
        <p:spPr>
          <a:xfrm>
            <a:off x="629572" y="2733129"/>
            <a:ext cx="2164012" cy="769441"/>
          </a:xfrm>
          <a:prstGeom prst="rect">
            <a:avLst/>
          </a:prstGeom>
          <a:noFill/>
        </p:spPr>
        <p:txBody>
          <a:bodyPr wrap="square" rtlCol="0">
            <a:spAutoFit/>
          </a:bodyPr>
          <a:lstStyle/>
          <a:p>
            <a:r>
              <a:rPr lang="en-US" sz="4400">
                <a:latin typeface="Garamond" panose="02020404030301010803" pitchFamily="18" charset="0"/>
              </a:rPr>
              <a:t>Gender</a:t>
            </a:r>
          </a:p>
        </p:txBody>
      </p:sp>
    </p:spTree>
    <p:extLst>
      <p:ext uri="{BB962C8B-B14F-4D97-AF65-F5344CB8AC3E}">
        <p14:creationId xmlns:p14="http://schemas.microsoft.com/office/powerpoint/2010/main" val="20629296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C789665-1AEC-E77F-8882-0027C0035897}"/>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Chart 2">
            <a:extLst>
              <a:ext uri="{FF2B5EF4-FFF2-40B4-BE49-F238E27FC236}">
                <a16:creationId xmlns:a16="http://schemas.microsoft.com/office/drawing/2014/main" id="{2669DCC7-37AE-3948-9F43-854A44CC9A54}"/>
              </a:ext>
            </a:extLst>
          </p:cNvPr>
          <p:cNvGraphicFramePr>
            <a:graphicFrameLocks/>
          </p:cNvGraphicFramePr>
          <p:nvPr>
            <p:extLst>
              <p:ext uri="{D42A27DB-BD31-4B8C-83A1-F6EECF244321}">
                <p14:modId xmlns:p14="http://schemas.microsoft.com/office/powerpoint/2010/main" val="3642096936"/>
              </p:ext>
            </p:extLst>
          </p:nvPr>
        </p:nvGraphicFramePr>
        <p:xfrm>
          <a:off x="491612" y="1181338"/>
          <a:ext cx="10943303" cy="5130972"/>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BA13ACD9-EC10-3A12-7891-F03C871A26D2}"/>
              </a:ext>
            </a:extLst>
          </p:cNvPr>
          <p:cNvSpPr txBox="1"/>
          <p:nvPr/>
        </p:nvSpPr>
        <p:spPr>
          <a:xfrm>
            <a:off x="3371850" y="411897"/>
            <a:ext cx="5448300" cy="769441"/>
          </a:xfrm>
          <a:prstGeom prst="rect">
            <a:avLst/>
          </a:prstGeom>
          <a:noFill/>
        </p:spPr>
        <p:txBody>
          <a:bodyPr wrap="square" rtlCol="0">
            <a:spAutoFit/>
          </a:bodyPr>
          <a:lstStyle/>
          <a:p>
            <a:r>
              <a:rPr lang="en-US" sz="4400">
                <a:latin typeface="Garamond" panose="02020404030301010803" pitchFamily="18" charset="0"/>
              </a:rPr>
              <a:t>Race and Ethnicity</a:t>
            </a:r>
          </a:p>
        </p:txBody>
      </p:sp>
    </p:spTree>
    <p:extLst>
      <p:ext uri="{BB962C8B-B14F-4D97-AF65-F5344CB8AC3E}">
        <p14:creationId xmlns:p14="http://schemas.microsoft.com/office/powerpoint/2010/main" val="16455938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C789665-1AEC-E77F-8882-0027C0035897}"/>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Chart 1">
            <a:extLst>
              <a:ext uri="{FF2B5EF4-FFF2-40B4-BE49-F238E27FC236}">
                <a16:creationId xmlns:a16="http://schemas.microsoft.com/office/drawing/2014/main" id="{06B84FD7-C9EF-DD09-B519-877DF2F1C901}"/>
              </a:ext>
            </a:extLst>
          </p:cNvPr>
          <p:cNvGraphicFramePr>
            <a:graphicFrameLocks/>
          </p:cNvGraphicFramePr>
          <p:nvPr>
            <p:extLst>
              <p:ext uri="{D42A27DB-BD31-4B8C-83A1-F6EECF244321}">
                <p14:modId xmlns:p14="http://schemas.microsoft.com/office/powerpoint/2010/main" val="3948232227"/>
              </p:ext>
            </p:extLst>
          </p:nvPr>
        </p:nvGraphicFramePr>
        <p:xfrm>
          <a:off x="471948" y="1266414"/>
          <a:ext cx="5486400" cy="4859084"/>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C1BED59A-9245-32C4-BABB-4A3C6EE746C9}"/>
              </a:ext>
            </a:extLst>
          </p:cNvPr>
          <p:cNvSpPr txBox="1"/>
          <p:nvPr/>
        </p:nvSpPr>
        <p:spPr>
          <a:xfrm>
            <a:off x="4778170" y="388817"/>
            <a:ext cx="2812640" cy="769441"/>
          </a:xfrm>
          <a:prstGeom prst="rect">
            <a:avLst/>
          </a:prstGeom>
          <a:noFill/>
        </p:spPr>
        <p:txBody>
          <a:bodyPr wrap="square" rtlCol="0">
            <a:spAutoFit/>
          </a:bodyPr>
          <a:lstStyle/>
          <a:p>
            <a:r>
              <a:rPr lang="en-US" sz="4400">
                <a:latin typeface="Garamond" panose="02020404030301010803" pitchFamily="18" charset="0"/>
              </a:rPr>
              <a:t>Residence</a:t>
            </a:r>
          </a:p>
        </p:txBody>
      </p:sp>
      <p:graphicFrame>
        <p:nvGraphicFramePr>
          <p:cNvPr id="5" name="Chart 4">
            <a:extLst>
              <a:ext uri="{FF2B5EF4-FFF2-40B4-BE49-F238E27FC236}">
                <a16:creationId xmlns:a16="http://schemas.microsoft.com/office/drawing/2014/main" id="{F131622A-2E5F-D71C-826D-B320C877C315}"/>
              </a:ext>
            </a:extLst>
          </p:cNvPr>
          <p:cNvGraphicFramePr>
            <a:graphicFrameLocks/>
          </p:cNvGraphicFramePr>
          <p:nvPr>
            <p:extLst>
              <p:ext uri="{D42A27DB-BD31-4B8C-83A1-F6EECF244321}">
                <p14:modId xmlns:p14="http://schemas.microsoft.com/office/powerpoint/2010/main" val="4162397696"/>
              </p:ext>
            </p:extLst>
          </p:nvPr>
        </p:nvGraphicFramePr>
        <p:xfrm>
          <a:off x="6233654" y="1266414"/>
          <a:ext cx="5486400" cy="485908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900284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hart 4">
            <a:extLst>
              <a:ext uri="{FF2B5EF4-FFF2-40B4-BE49-F238E27FC236}">
                <a16:creationId xmlns:a16="http://schemas.microsoft.com/office/drawing/2014/main" id="{DE07B497-B662-5774-7D90-1FA3E7562EDC}"/>
              </a:ext>
            </a:extLst>
          </p:cNvPr>
          <p:cNvGraphicFramePr>
            <a:graphicFrameLocks/>
          </p:cNvGraphicFramePr>
          <p:nvPr>
            <p:extLst>
              <p:ext uri="{D42A27DB-BD31-4B8C-83A1-F6EECF244321}">
                <p14:modId xmlns:p14="http://schemas.microsoft.com/office/powerpoint/2010/main" val="3714022970"/>
              </p:ext>
            </p:extLst>
          </p:nvPr>
        </p:nvGraphicFramePr>
        <p:xfrm>
          <a:off x="231494" y="957668"/>
          <a:ext cx="11736729" cy="532738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3F42FF2E-1A78-341D-93E0-EF89DB7A3AFA}"/>
              </a:ext>
            </a:extLst>
          </p:cNvPr>
          <p:cNvSpPr txBox="1"/>
          <p:nvPr/>
        </p:nvSpPr>
        <p:spPr>
          <a:xfrm>
            <a:off x="3229530" y="188226"/>
            <a:ext cx="5720068" cy="769441"/>
          </a:xfrm>
          <a:prstGeom prst="rect">
            <a:avLst/>
          </a:prstGeom>
          <a:noFill/>
        </p:spPr>
        <p:txBody>
          <a:bodyPr wrap="square" rtlCol="0">
            <a:spAutoFit/>
          </a:bodyPr>
          <a:lstStyle/>
          <a:p>
            <a:r>
              <a:rPr lang="en-US" sz="4400">
                <a:latin typeface="Garamond" panose="02020404030301010803" pitchFamily="18" charset="0"/>
              </a:rPr>
              <a:t>Lifetime Substance Use</a:t>
            </a:r>
          </a:p>
        </p:txBody>
      </p:sp>
    </p:spTree>
    <p:extLst>
      <p:ext uri="{BB962C8B-B14F-4D97-AF65-F5344CB8AC3E}">
        <p14:creationId xmlns:p14="http://schemas.microsoft.com/office/powerpoint/2010/main" val="34564786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Chart 1">
            <a:extLst>
              <a:ext uri="{FF2B5EF4-FFF2-40B4-BE49-F238E27FC236}">
                <a16:creationId xmlns:a16="http://schemas.microsoft.com/office/drawing/2014/main" id="{4903B601-9594-E513-5669-48352EF9C1E5}"/>
              </a:ext>
            </a:extLst>
          </p:cNvPr>
          <p:cNvGraphicFramePr>
            <a:graphicFrameLocks/>
          </p:cNvGraphicFramePr>
          <p:nvPr>
            <p:extLst>
              <p:ext uri="{D42A27DB-BD31-4B8C-83A1-F6EECF244321}">
                <p14:modId xmlns:p14="http://schemas.microsoft.com/office/powerpoint/2010/main" val="2619314494"/>
              </p:ext>
            </p:extLst>
          </p:nvPr>
        </p:nvGraphicFramePr>
        <p:xfrm>
          <a:off x="354308" y="980816"/>
          <a:ext cx="11470512" cy="5408409"/>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C9D37C27-D239-2E25-DCAB-D063A0BF2C0B}"/>
              </a:ext>
            </a:extLst>
          </p:cNvPr>
          <p:cNvSpPr txBox="1"/>
          <p:nvPr/>
        </p:nvSpPr>
        <p:spPr>
          <a:xfrm>
            <a:off x="2901484" y="211375"/>
            <a:ext cx="6389032" cy="769441"/>
          </a:xfrm>
          <a:prstGeom prst="rect">
            <a:avLst/>
          </a:prstGeom>
          <a:noFill/>
        </p:spPr>
        <p:txBody>
          <a:bodyPr wrap="square" rtlCol="0">
            <a:spAutoFit/>
          </a:bodyPr>
          <a:lstStyle/>
          <a:p>
            <a:r>
              <a:rPr lang="en-US" sz="4400">
                <a:latin typeface="Garamond" panose="02020404030301010803" pitchFamily="18" charset="0"/>
              </a:rPr>
              <a:t>Past Month Substance Use</a:t>
            </a:r>
          </a:p>
        </p:txBody>
      </p:sp>
    </p:spTree>
    <p:extLst>
      <p:ext uri="{BB962C8B-B14F-4D97-AF65-F5344CB8AC3E}">
        <p14:creationId xmlns:p14="http://schemas.microsoft.com/office/powerpoint/2010/main" val="41370830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Chart 1">
            <a:extLst>
              <a:ext uri="{FF2B5EF4-FFF2-40B4-BE49-F238E27FC236}">
                <a16:creationId xmlns:a16="http://schemas.microsoft.com/office/drawing/2014/main" id="{12F4CFA5-5F3D-5A93-7A60-A024F2F6A103}"/>
              </a:ext>
            </a:extLst>
          </p:cNvPr>
          <p:cNvGraphicFramePr>
            <a:graphicFrameLocks/>
          </p:cNvGraphicFramePr>
          <p:nvPr>
            <p:extLst>
              <p:ext uri="{D42A27DB-BD31-4B8C-83A1-F6EECF244321}">
                <p14:modId xmlns:p14="http://schemas.microsoft.com/office/powerpoint/2010/main" val="2092227440"/>
              </p:ext>
            </p:extLst>
          </p:nvPr>
        </p:nvGraphicFramePr>
        <p:xfrm>
          <a:off x="5534615" y="59375"/>
          <a:ext cx="6591427" cy="2801073"/>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ADEDB4B3-E5E1-2E32-E97A-872C6B6570BD}"/>
              </a:ext>
            </a:extLst>
          </p:cNvPr>
          <p:cNvSpPr txBox="1"/>
          <p:nvPr/>
        </p:nvSpPr>
        <p:spPr>
          <a:xfrm>
            <a:off x="255960" y="56766"/>
            <a:ext cx="4268538" cy="769441"/>
          </a:xfrm>
          <a:prstGeom prst="rect">
            <a:avLst/>
          </a:prstGeom>
          <a:noFill/>
        </p:spPr>
        <p:txBody>
          <a:bodyPr wrap="square" rtlCol="0">
            <a:spAutoFit/>
          </a:bodyPr>
          <a:lstStyle/>
          <a:p>
            <a:r>
              <a:rPr lang="en-US" sz="4400">
                <a:latin typeface="Garamond" panose="02020404030301010803" pitchFamily="18" charset="0"/>
              </a:rPr>
              <a:t>Age of Initiation</a:t>
            </a:r>
          </a:p>
        </p:txBody>
      </p:sp>
      <p:graphicFrame>
        <p:nvGraphicFramePr>
          <p:cNvPr id="5" name="Chart 4">
            <a:extLst>
              <a:ext uri="{FF2B5EF4-FFF2-40B4-BE49-F238E27FC236}">
                <a16:creationId xmlns:a16="http://schemas.microsoft.com/office/drawing/2014/main" id="{9444DE8D-18A5-ABF8-FA72-DABD16C78086}"/>
              </a:ext>
            </a:extLst>
          </p:cNvPr>
          <p:cNvGraphicFramePr>
            <a:graphicFrameLocks/>
          </p:cNvGraphicFramePr>
          <p:nvPr>
            <p:extLst>
              <p:ext uri="{D42A27DB-BD31-4B8C-83A1-F6EECF244321}">
                <p14:modId xmlns:p14="http://schemas.microsoft.com/office/powerpoint/2010/main" val="358508243"/>
              </p:ext>
            </p:extLst>
          </p:nvPr>
        </p:nvGraphicFramePr>
        <p:xfrm>
          <a:off x="999615" y="2860448"/>
          <a:ext cx="10904213" cy="3605367"/>
        </p:xfrm>
        <a:graphic>
          <a:graphicData uri="http://schemas.openxmlformats.org/drawingml/2006/chart">
            <c:chart xmlns:c="http://schemas.openxmlformats.org/drawingml/2006/chart" xmlns:r="http://schemas.openxmlformats.org/officeDocument/2006/relationships" r:id="rId4"/>
          </a:graphicData>
        </a:graphic>
      </p:graphicFrame>
      <p:sp>
        <p:nvSpPr>
          <p:cNvPr id="6" name="Left Brace 5">
            <a:extLst>
              <a:ext uri="{FF2B5EF4-FFF2-40B4-BE49-F238E27FC236}">
                <a16:creationId xmlns:a16="http://schemas.microsoft.com/office/drawing/2014/main" id="{2A4D5068-15D4-5500-3281-023ECDBCEB17}"/>
              </a:ext>
            </a:extLst>
          </p:cNvPr>
          <p:cNvSpPr/>
          <p:nvPr/>
        </p:nvSpPr>
        <p:spPr>
          <a:xfrm>
            <a:off x="5249967" y="56766"/>
            <a:ext cx="426795" cy="2185060"/>
          </a:xfrm>
          <a:prstGeom prst="leftBrace">
            <a:avLst>
              <a:gd name="adj1" fmla="val 8333"/>
              <a:gd name="adj2" fmla="val 49471"/>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DCDCB901-4169-4B83-8B97-4E6D1C773E12}"/>
              </a:ext>
            </a:extLst>
          </p:cNvPr>
          <p:cNvSpPr txBox="1"/>
          <p:nvPr/>
        </p:nvSpPr>
        <p:spPr>
          <a:xfrm>
            <a:off x="3966355" y="754035"/>
            <a:ext cx="1568260" cy="646331"/>
          </a:xfrm>
          <a:prstGeom prst="rect">
            <a:avLst/>
          </a:prstGeom>
          <a:noFill/>
        </p:spPr>
        <p:txBody>
          <a:bodyPr wrap="square" rtlCol="0">
            <a:spAutoFit/>
          </a:bodyPr>
          <a:lstStyle/>
          <a:p>
            <a:pPr algn="ctr"/>
            <a:r>
              <a:rPr lang="en-US"/>
              <a:t>Community Survey</a:t>
            </a:r>
          </a:p>
        </p:txBody>
      </p:sp>
      <p:sp>
        <p:nvSpPr>
          <p:cNvPr id="8" name="Left Brace 7">
            <a:extLst>
              <a:ext uri="{FF2B5EF4-FFF2-40B4-BE49-F238E27FC236}">
                <a16:creationId xmlns:a16="http://schemas.microsoft.com/office/drawing/2014/main" id="{72B11D10-F285-45D3-CC75-F0D4A215778C}"/>
              </a:ext>
            </a:extLst>
          </p:cNvPr>
          <p:cNvSpPr/>
          <p:nvPr/>
        </p:nvSpPr>
        <p:spPr>
          <a:xfrm>
            <a:off x="999615" y="3024622"/>
            <a:ext cx="426795" cy="2426151"/>
          </a:xfrm>
          <a:prstGeom prst="leftBrace">
            <a:avLst>
              <a:gd name="adj1" fmla="val 8333"/>
              <a:gd name="adj2" fmla="val 49471"/>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TextBox 8">
            <a:extLst>
              <a:ext uri="{FF2B5EF4-FFF2-40B4-BE49-F238E27FC236}">
                <a16:creationId xmlns:a16="http://schemas.microsoft.com/office/drawing/2014/main" id="{6461CE01-62A6-6665-0B44-615E85BB738A}"/>
              </a:ext>
            </a:extLst>
          </p:cNvPr>
          <p:cNvSpPr txBox="1"/>
          <p:nvPr/>
        </p:nvSpPr>
        <p:spPr>
          <a:xfrm>
            <a:off x="-141850" y="3739801"/>
            <a:ext cx="1568260" cy="923330"/>
          </a:xfrm>
          <a:prstGeom prst="rect">
            <a:avLst/>
          </a:prstGeom>
          <a:noFill/>
        </p:spPr>
        <p:txBody>
          <a:bodyPr wrap="square" rtlCol="0">
            <a:spAutoFit/>
          </a:bodyPr>
          <a:lstStyle/>
          <a:p>
            <a:pPr algn="ctr"/>
            <a:r>
              <a:rPr lang="en-US" err="1"/>
              <a:t>Asnuntuck</a:t>
            </a:r>
            <a:r>
              <a:rPr lang="en-US"/>
              <a:t> Comm. College</a:t>
            </a:r>
          </a:p>
        </p:txBody>
      </p:sp>
    </p:spTree>
    <p:extLst>
      <p:ext uri="{BB962C8B-B14F-4D97-AF65-F5344CB8AC3E}">
        <p14:creationId xmlns:p14="http://schemas.microsoft.com/office/powerpoint/2010/main" val="14173425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4F768FF1-8CFD-FEDD-A0CD-F5FCC9F52BC6}"/>
              </a:ext>
            </a:extLst>
          </p:cNvPr>
          <p:cNvSpPr txBox="1"/>
          <p:nvPr/>
        </p:nvSpPr>
        <p:spPr>
          <a:xfrm>
            <a:off x="2123120" y="213756"/>
            <a:ext cx="7932887" cy="769441"/>
          </a:xfrm>
          <a:prstGeom prst="rect">
            <a:avLst/>
          </a:prstGeom>
          <a:noFill/>
        </p:spPr>
        <p:txBody>
          <a:bodyPr wrap="square" rtlCol="0">
            <a:spAutoFit/>
          </a:bodyPr>
          <a:lstStyle/>
          <a:p>
            <a:pPr algn="ctr"/>
            <a:r>
              <a:rPr lang="en-US" sz="4400">
                <a:latin typeface="Garamond" panose="02020404030301010803" pitchFamily="18" charset="0"/>
              </a:rPr>
              <a:t>Substances Used in Vape Products</a:t>
            </a:r>
          </a:p>
        </p:txBody>
      </p:sp>
      <p:graphicFrame>
        <p:nvGraphicFramePr>
          <p:cNvPr id="5" name="Chart 4">
            <a:extLst>
              <a:ext uri="{FF2B5EF4-FFF2-40B4-BE49-F238E27FC236}">
                <a16:creationId xmlns:a16="http://schemas.microsoft.com/office/drawing/2014/main" id="{C6C1ED35-6145-3627-7E5C-23A755174C97}"/>
              </a:ext>
            </a:extLst>
          </p:cNvPr>
          <p:cNvGraphicFramePr>
            <a:graphicFrameLocks/>
          </p:cNvGraphicFramePr>
          <p:nvPr>
            <p:extLst>
              <p:ext uri="{D42A27DB-BD31-4B8C-83A1-F6EECF244321}">
                <p14:modId xmlns:p14="http://schemas.microsoft.com/office/powerpoint/2010/main" val="3198154597"/>
              </p:ext>
            </p:extLst>
          </p:nvPr>
        </p:nvGraphicFramePr>
        <p:xfrm>
          <a:off x="655784" y="884804"/>
          <a:ext cx="10867558" cy="53853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090439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Chart 2">
            <a:extLst>
              <a:ext uri="{FF2B5EF4-FFF2-40B4-BE49-F238E27FC236}">
                <a16:creationId xmlns:a16="http://schemas.microsoft.com/office/drawing/2014/main" id="{27EC3A4B-0D56-4383-A1B9-17ABFE3523DB}"/>
              </a:ext>
            </a:extLst>
          </p:cNvPr>
          <p:cNvGraphicFramePr>
            <a:graphicFrameLocks/>
          </p:cNvGraphicFramePr>
          <p:nvPr>
            <p:extLst>
              <p:ext uri="{D42A27DB-BD31-4B8C-83A1-F6EECF244321}">
                <p14:modId xmlns:p14="http://schemas.microsoft.com/office/powerpoint/2010/main" val="915430433"/>
              </p:ext>
            </p:extLst>
          </p:nvPr>
        </p:nvGraphicFramePr>
        <p:xfrm>
          <a:off x="438862" y="1178039"/>
          <a:ext cx="5807558" cy="493776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7BD2C01D-F142-25E8-5F10-919FFB428C1B}"/>
              </a:ext>
            </a:extLst>
          </p:cNvPr>
          <p:cNvGraphicFramePr>
            <a:graphicFrameLocks/>
          </p:cNvGraphicFramePr>
          <p:nvPr>
            <p:extLst>
              <p:ext uri="{D42A27DB-BD31-4B8C-83A1-F6EECF244321}">
                <p14:modId xmlns:p14="http://schemas.microsoft.com/office/powerpoint/2010/main" val="990280779"/>
              </p:ext>
            </p:extLst>
          </p:nvPr>
        </p:nvGraphicFramePr>
        <p:xfrm>
          <a:off x="6206835" y="1178039"/>
          <a:ext cx="5648697" cy="493776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a:extLst>
              <a:ext uri="{FF2B5EF4-FFF2-40B4-BE49-F238E27FC236}">
                <a16:creationId xmlns:a16="http://schemas.microsoft.com/office/drawing/2014/main" id="{E01F401B-1CB8-CB45-F74E-132AED540E32}"/>
              </a:ext>
            </a:extLst>
          </p:cNvPr>
          <p:cNvSpPr txBox="1"/>
          <p:nvPr/>
        </p:nvSpPr>
        <p:spPr>
          <a:xfrm>
            <a:off x="336467" y="239444"/>
            <a:ext cx="11519065" cy="707886"/>
          </a:xfrm>
          <a:prstGeom prst="rect">
            <a:avLst/>
          </a:prstGeom>
          <a:noFill/>
        </p:spPr>
        <p:txBody>
          <a:bodyPr wrap="square" rtlCol="0">
            <a:spAutoFit/>
          </a:bodyPr>
          <a:lstStyle/>
          <a:p>
            <a:pPr algn="ctr"/>
            <a:r>
              <a:rPr lang="en-US" sz="4000">
                <a:latin typeface="Garamond" panose="02020404030301010803" pitchFamily="18" charset="0"/>
              </a:rPr>
              <a:t>In the past year, have you </a:t>
            </a:r>
            <a:r>
              <a:rPr lang="en-US" sz="4000" b="1">
                <a:latin typeface="Garamond" panose="02020404030301010803" pitchFamily="18" charset="0"/>
              </a:rPr>
              <a:t>driven under the influence?</a:t>
            </a:r>
            <a:endParaRPr lang="en-US" sz="4000">
              <a:latin typeface="Garamond" panose="02020404030301010803" pitchFamily="18" charset="0"/>
            </a:endParaRPr>
          </a:p>
        </p:txBody>
      </p:sp>
      <p:sp>
        <p:nvSpPr>
          <p:cNvPr id="8" name="TextBox 7">
            <a:extLst>
              <a:ext uri="{FF2B5EF4-FFF2-40B4-BE49-F238E27FC236}">
                <a16:creationId xmlns:a16="http://schemas.microsoft.com/office/drawing/2014/main" id="{3CD72DE3-41D4-2968-9D0D-3EAFDF1BCF03}"/>
              </a:ext>
            </a:extLst>
          </p:cNvPr>
          <p:cNvSpPr txBox="1"/>
          <p:nvPr/>
        </p:nvSpPr>
        <p:spPr>
          <a:xfrm>
            <a:off x="169222" y="6190343"/>
            <a:ext cx="7917873" cy="338554"/>
          </a:xfrm>
          <a:prstGeom prst="rect">
            <a:avLst/>
          </a:prstGeom>
          <a:noFill/>
        </p:spPr>
        <p:txBody>
          <a:bodyPr wrap="square">
            <a:spAutoFit/>
          </a:bodyPr>
          <a:lstStyle/>
          <a:p>
            <a:r>
              <a:rPr lang="en-US" sz="1600" i="1"/>
              <a:t>*under the influence of other drugs suppressed here due to low cell count (&lt;6)</a:t>
            </a:r>
          </a:p>
        </p:txBody>
      </p:sp>
    </p:spTree>
    <p:extLst>
      <p:ext uri="{BB962C8B-B14F-4D97-AF65-F5344CB8AC3E}">
        <p14:creationId xmlns:p14="http://schemas.microsoft.com/office/powerpoint/2010/main" val="32399665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Chart 1">
            <a:extLst>
              <a:ext uri="{FF2B5EF4-FFF2-40B4-BE49-F238E27FC236}">
                <a16:creationId xmlns:a16="http://schemas.microsoft.com/office/drawing/2014/main" id="{ECE32865-6642-48BE-8D09-6E4B1127C12B}"/>
              </a:ext>
            </a:extLst>
          </p:cNvPr>
          <p:cNvGraphicFramePr>
            <a:graphicFrameLocks/>
          </p:cNvGraphicFramePr>
          <p:nvPr>
            <p:extLst>
              <p:ext uri="{D42A27DB-BD31-4B8C-83A1-F6EECF244321}">
                <p14:modId xmlns:p14="http://schemas.microsoft.com/office/powerpoint/2010/main" val="2199304850"/>
              </p:ext>
            </p:extLst>
          </p:nvPr>
        </p:nvGraphicFramePr>
        <p:xfrm>
          <a:off x="665683" y="947330"/>
          <a:ext cx="10853382" cy="558047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EA42743B-7596-0CFF-CF04-0A800F146036}"/>
              </a:ext>
            </a:extLst>
          </p:cNvPr>
          <p:cNvSpPr txBox="1"/>
          <p:nvPr/>
        </p:nvSpPr>
        <p:spPr>
          <a:xfrm>
            <a:off x="336467" y="239444"/>
            <a:ext cx="11519065" cy="707886"/>
          </a:xfrm>
          <a:prstGeom prst="rect">
            <a:avLst/>
          </a:prstGeom>
          <a:noFill/>
        </p:spPr>
        <p:txBody>
          <a:bodyPr wrap="square" rtlCol="0">
            <a:spAutoFit/>
          </a:bodyPr>
          <a:lstStyle/>
          <a:p>
            <a:pPr algn="ctr"/>
            <a:r>
              <a:rPr lang="en-US" sz="4000" b="1">
                <a:latin typeface="Garamond" panose="02020404030301010803" pitchFamily="18" charset="0"/>
              </a:rPr>
              <a:t>Past Year </a:t>
            </a:r>
            <a:r>
              <a:rPr lang="en-US" sz="4000">
                <a:latin typeface="Garamond" panose="02020404030301010803" pitchFamily="18" charset="0"/>
              </a:rPr>
              <a:t>Consequences of Substance Use (% Yes)</a:t>
            </a:r>
          </a:p>
        </p:txBody>
      </p:sp>
    </p:spTree>
    <p:extLst>
      <p:ext uri="{BB962C8B-B14F-4D97-AF65-F5344CB8AC3E}">
        <p14:creationId xmlns:p14="http://schemas.microsoft.com/office/powerpoint/2010/main" val="11022304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A646FE0B-1311-70F2-3059-E721E7515F0B}"/>
              </a:ext>
            </a:extLst>
          </p:cNvPr>
          <p:cNvSpPr txBox="1"/>
          <p:nvPr/>
        </p:nvSpPr>
        <p:spPr>
          <a:xfrm>
            <a:off x="1270661" y="183652"/>
            <a:ext cx="9824851" cy="1077218"/>
          </a:xfrm>
          <a:prstGeom prst="rect">
            <a:avLst/>
          </a:prstGeom>
          <a:noFill/>
        </p:spPr>
        <p:txBody>
          <a:bodyPr wrap="square" rtlCol="0">
            <a:spAutoFit/>
          </a:bodyPr>
          <a:lstStyle/>
          <a:p>
            <a:pPr algn="ctr" rtl="0">
              <a:defRPr sz="1400" b="0" i="0" u="none" strike="noStrike" kern="1200" spc="0" baseline="0">
                <a:solidFill>
                  <a:sysClr val="windowText" lastClr="000000"/>
                </a:solidFill>
                <a:latin typeface="Garamond" panose="02020404030301010803" pitchFamily="18" charset="0"/>
                <a:ea typeface="+mn-ea"/>
                <a:cs typeface="+mn-cs"/>
              </a:defRPr>
            </a:pPr>
            <a:r>
              <a:rPr lang="en-US" sz="3200" b="1"/>
              <a:t>TOP reasons for using substances </a:t>
            </a:r>
            <a:r>
              <a:rPr lang="en-US" sz="3200"/>
              <a:t>when you were younger (&lt;18) vs. the past year</a:t>
            </a:r>
          </a:p>
        </p:txBody>
      </p:sp>
      <p:sp>
        <p:nvSpPr>
          <p:cNvPr id="6" name="TextBox 5">
            <a:extLst>
              <a:ext uri="{FF2B5EF4-FFF2-40B4-BE49-F238E27FC236}">
                <a16:creationId xmlns:a16="http://schemas.microsoft.com/office/drawing/2014/main" id="{DC480CDE-897D-3006-5040-E8769BB02057}"/>
              </a:ext>
            </a:extLst>
          </p:cNvPr>
          <p:cNvSpPr txBox="1"/>
          <p:nvPr/>
        </p:nvSpPr>
        <p:spPr>
          <a:xfrm>
            <a:off x="308760" y="1854075"/>
            <a:ext cx="5961412" cy="4093428"/>
          </a:xfrm>
          <a:prstGeom prst="rect">
            <a:avLst/>
          </a:prstGeom>
          <a:solidFill>
            <a:schemeClr val="bg1">
              <a:lumMod val="95000"/>
            </a:schemeClr>
          </a:solidFill>
        </p:spPr>
        <p:txBody>
          <a:bodyPr wrap="square" rtlCol="0">
            <a:spAutoFit/>
          </a:bodyPr>
          <a:lstStyle/>
          <a:p>
            <a:pPr algn="ctr"/>
            <a:r>
              <a:rPr lang="en-US" sz="2000" b="1"/>
              <a:t>Adult Community</a:t>
            </a:r>
          </a:p>
          <a:p>
            <a:pPr algn="ctr"/>
            <a:endParaRPr lang="en-US" sz="2000" b="1"/>
          </a:p>
          <a:p>
            <a:r>
              <a:rPr lang="en-US" sz="2000" u="sng"/>
              <a:t>When you were younger (&lt;18):</a:t>
            </a:r>
          </a:p>
          <a:p>
            <a:r>
              <a:rPr lang="en-US" sz="2000"/>
              <a:t>My friends were doing it (75%)</a:t>
            </a:r>
          </a:p>
          <a:p>
            <a:r>
              <a:rPr lang="en-US" sz="2000"/>
              <a:t>To experiment/see what it is like (73%)</a:t>
            </a:r>
          </a:p>
          <a:p>
            <a:r>
              <a:rPr lang="en-US" sz="2000"/>
              <a:t>To be more comfortable in social situations/ in my own skin (51%)</a:t>
            </a:r>
          </a:p>
          <a:p>
            <a:endParaRPr lang="en-US" sz="2000"/>
          </a:p>
          <a:p>
            <a:r>
              <a:rPr lang="en-US" sz="2000" u="sng"/>
              <a:t>In the past year:</a:t>
            </a:r>
          </a:p>
          <a:p>
            <a:r>
              <a:rPr lang="en-US" sz="2000"/>
              <a:t>To have a good time (71%)</a:t>
            </a:r>
          </a:p>
          <a:p>
            <a:r>
              <a:rPr lang="en-US" sz="2000"/>
              <a:t>To help deal with anxiety/depression/ mental health issues (47%)</a:t>
            </a:r>
          </a:p>
          <a:p>
            <a:r>
              <a:rPr lang="en-US" sz="2000"/>
              <a:t>To be more comfortable in social situations (41%)</a:t>
            </a:r>
          </a:p>
        </p:txBody>
      </p:sp>
      <p:sp>
        <p:nvSpPr>
          <p:cNvPr id="7" name="TextBox 6">
            <a:extLst>
              <a:ext uri="{FF2B5EF4-FFF2-40B4-BE49-F238E27FC236}">
                <a16:creationId xmlns:a16="http://schemas.microsoft.com/office/drawing/2014/main" id="{1A408F82-9A8F-0E3C-340B-B74FABD3C658}"/>
              </a:ext>
            </a:extLst>
          </p:cNvPr>
          <p:cNvSpPr txBox="1"/>
          <p:nvPr/>
        </p:nvSpPr>
        <p:spPr>
          <a:xfrm>
            <a:off x="6705599" y="1854075"/>
            <a:ext cx="5177642" cy="4093428"/>
          </a:xfrm>
          <a:prstGeom prst="rect">
            <a:avLst/>
          </a:prstGeom>
          <a:solidFill>
            <a:schemeClr val="tx2">
              <a:lumMod val="10000"/>
              <a:lumOff val="90000"/>
            </a:schemeClr>
          </a:solidFill>
        </p:spPr>
        <p:txBody>
          <a:bodyPr wrap="square" rtlCol="0">
            <a:spAutoFit/>
          </a:bodyPr>
          <a:lstStyle/>
          <a:p>
            <a:pPr algn="ctr"/>
            <a:r>
              <a:rPr lang="en-US" sz="2000" b="1"/>
              <a:t>Young Adults</a:t>
            </a:r>
          </a:p>
          <a:p>
            <a:pPr algn="ctr"/>
            <a:endParaRPr lang="en-US" sz="2000" b="1"/>
          </a:p>
          <a:p>
            <a:r>
              <a:rPr lang="en-US" sz="2000" u="sng"/>
              <a:t>When you were younger (&lt;18):</a:t>
            </a:r>
          </a:p>
          <a:p>
            <a:r>
              <a:rPr lang="en-US" sz="2000"/>
              <a:t>To experiment/see what it is like (76%)</a:t>
            </a:r>
          </a:p>
          <a:p>
            <a:r>
              <a:rPr lang="en-US" sz="2000"/>
              <a:t>My friends were doing it (69%)</a:t>
            </a:r>
          </a:p>
          <a:p>
            <a:r>
              <a:rPr lang="en-US" sz="2000"/>
              <a:t>To have a good time (59%)</a:t>
            </a:r>
          </a:p>
          <a:p>
            <a:endParaRPr lang="en-US" sz="2000"/>
          </a:p>
          <a:p>
            <a:endParaRPr lang="en-US" sz="2000"/>
          </a:p>
          <a:p>
            <a:r>
              <a:rPr lang="en-US" sz="2000" u="sng"/>
              <a:t>In the past year:</a:t>
            </a:r>
          </a:p>
          <a:p>
            <a:r>
              <a:rPr lang="en-US" sz="2000"/>
              <a:t>To have a good time (77%)</a:t>
            </a:r>
          </a:p>
          <a:p>
            <a:r>
              <a:rPr lang="en-US" sz="2000"/>
              <a:t>To help deal with anxiety/depression/ mental health issues (62%)</a:t>
            </a:r>
          </a:p>
          <a:p>
            <a:r>
              <a:rPr lang="en-US" sz="2000"/>
              <a:t>Boredom (53%)</a:t>
            </a:r>
          </a:p>
        </p:txBody>
      </p:sp>
    </p:spTree>
    <p:extLst>
      <p:ext uri="{BB962C8B-B14F-4D97-AF65-F5344CB8AC3E}">
        <p14:creationId xmlns:p14="http://schemas.microsoft.com/office/powerpoint/2010/main" val="1210289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ACA79-386B-4A82-9467-31FE99B3A997}"/>
              </a:ext>
            </a:extLst>
          </p:cNvPr>
          <p:cNvSpPr>
            <a:spLocks noGrp="1"/>
          </p:cNvSpPr>
          <p:nvPr>
            <p:ph type="title"/>
          </p:nvPr>
        </p:nvSpPr>
        <p:spPr/>
        <p:txBody>
          <a:bodyPr/>
          <a:lstStyle/>
          <a:p>
            <a:r>
              <a:rPr lang="en-US">
                <a:latin typeface="Garamond" panose="02020404030301010803" pitchFamily="18" charset="0"/>
              </a:rPr>
              <a:t>Background </a:t>
            </a:r>
          </a:p>
        </p:txBody>
      </p:sp>
      <p:sp>
        <p:nvSpPr>
          <p:cNvPr id="3" name="Content Placeholder 2">
            <a:extLst>
              <a:ext uri="{FF2B5EF4-FFF2-40B4-BE49-F238E27FC236}">
                <a16:creationId xmlns:a16="http://schemas.microsoft.com/office/drawing/2014/main" id="{3603BF44-68CE-4EAE-9A6B-19AF5C3CA996}"/>
              </a:ext>
            </a:extLst>
          </p:cNvPr>
          <p:cNvSpPr>
            <a:spLocks noGrp="1"/>
          </p:cNvSpPr>
          <p:nvPr>
            <p:ph idx="1"/>
          </p:nvPr>
        </p:nvSpPr>
        <p:spPr>
          <a:xfrm>
            <a:off x="838199" y="1484670"/>
            <a:ext cx="10772775" cy="4837471"/>
          </a:xfrm>
        </p:spPr>
        <p:txBody>
          <a:bodyPr>
            <a:normAutofit/>
          </a:bodyPr>
          <a:lstStyle/>
          <a:p>
            <a:r>
              <a:rPr lang="en-US">
                <a:latin typeface="Garamond" panose="02020404030301010803" pitchFamily="18" charset="0"/>
              </a:rPr>
              <a:t>February 2023, students from John F. Kennedy Middle School (grades 6-8) and Enfield High School (grades 9-12) participated in the Youth Voices Count Survey on youth lifestyles, substance use, mental health, bullying and related risk and protective factors</a:t>
            </a:r>
          </a:p>
          <a:p>
            <a:r>
              <a:rPr lang="en-US">
                <a:latin typeface="Garamond" panose="02020404030301010803" pitchFamily="18" charset="0"/>
              </a:rPr>
              <a:t>The survey was completely anonymous, no identifying information was collected </a:t>
            </a:r>
          </a:p>
          <a:p>
            <a:r>
              <a:rPr lang="en-US">
                <a:latin typeface="Garamond" panose="02020404030301010803" pitchFamily="18" charset="0"/>
              </a:rPr>
              <a:t>Students were provided an instructional video informing them of confidentiality, right to opt out and resources if the survey brought up uncomfortable feelings </a:t>
            </a:r>
          </a:p>
          <a:p>
            <a:pPr marL="0" indent="0">
              <a:buNone/>
            </a:pPr>
            <a:endParaRPr lang="en-US"/>
          </a:p>
          <a:p>
            <a:pPr marL="0" indent="0">
              <a:buNone/>
            </a:pPr>
            <a:endParaRPr lang="en-US"/>
          </a:p>
        </p:txBody>
      </p:sp>
      <p:sp>
        <p:nvSpPr>
          <p:cNvPr id="4" name="Rectangle 3">
            <a:extLst>
              <a:ext uri="{FF2B5EF4-FFF2-40B4-BE49-F238E27FC236}">
                <a16:creationId xmlns:a16="http://schemas.microsoft.com/office/drawing/2014/main" id="{F8E43420-2B32-4245-9730-87BABCFBFC2D}"/>
              </a:ext>
            </a:extLst>
          </p:cNvPr>
          <p:cNvSpPr/>
          <p:nvPr/>
        </p:nvSpPr>
        <p:spPr>
          <a:xfrm>
            <a:off x="0" y="6663350"/>
            <a:ext cx="12192000" cy="19465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10045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FBE2A71F-84B0-5F54-36AA-AF78ACC925A7}"/>
              </a:ext>
            </a:extLst>
          </p:cNvPr>
          <p:cNvSpPr txBox="1"/>
          <p:nvPr/>
        </p:nvSpPr>
        <p:spPr>
          <a:xfrm>
            <a:off x="819397" y="125777"/>
            <a:ext cx="10276115" cy="677108"/>
          </a:xfrm>
          <a:prstGeom prst="rect">
            <a:avLst/>
          </a:prstGeom>
          <a:noFill/>
        </p:spPr>
        <p:txBody>
          <a:bodyPr wrap="square" rtlCol="0">
            <a:spAutoFit/>
          </a:bodyPr>
          <a:lstStyle/>
          <a:p>
            <a:pPr algn="ctr" rtl="0">
              <a:defRPr sz="1400" b="0" i="0" u="none" strike="noStrike" kern="1200" spc="0" baseline="0">
                <a:solidFill>
                  <a:sysClr val="windowText" lastClr="000000"/>
                </a:solidFill>
                <a:latin typeface="Garamond" panose="02020404030301010803" pitchFamily="18" charset="0"/>
                <a:ea typeface="+mn-ea"/>
                <a:cs typeface="+mn-cs"/>
              </a:defRPr>
            </a:pPr>
            <a:r>
              <a:rPr lang="en-US" sz="3800"/>
              <a:t>Reasons for </a:t>
            </a:r>
            <a:r>
              <a:rPr lang="en-US" sz="3800" b="1"/>
              <a:t>Avoiding</a:t>
            </a:r>
            <a:r>
              <a:rPr lang="en-US" sz="3800"/>
              <a:t> or </a:t>
            </a:r>
            <a:r>
              <a:rPr lang="en-US" sz="3800" b="1"/>
              <a:t>Limiting</a:t>
            </a:r>
            <a:r>
              <a:rPr lang="en-US" sz="3800"/>
              <a:t> Substance Use</a:t>
            </a:r>
          </a:p>
        </p:txBody>
      </p:sp>
      <p:graphicFrame>
        <p:nvGraphicFramePr>
          <p:cNvPr id="3" name="Chart 2">
            <a:extLst>
              <a:ext uri="{FF2B5EF4-FFF2-40B4-BE49-F238E27FC236}">
                <a16:creationId xmlns:a16="http://schemas.microsoft.com/office/drawing/2014/main" id="{2328A1A9-C580-A800-FD51-5B1EDF77FDAF}"/>
              </a:ext>
            </a:extLst>
          </p:cNvPr>
          <p:cNvGraphicFramePr>
            <a:graphicFrameLocks/>
          </p:cNvGraphicFramePr>
          <p:nvPr>
            <p:extLst>
              <p:ext uri="{D42A27DB-BD31-4B8C-83A1-F6EECF244321}">
                <p14:modId xmlns:p14="http://schemas.microsoft.com/office/powerpoint/2010/main" val="3446125278"/>
              </p:ext>
            </p:extLst>
          </p:nvPr>
        </p:nvGraphicFramePr>
        <p:xfrm>
          <a:off x="-41160" y="694480"/>
          <a:ext cx="11235159" cy="5798595"/>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F0105B8C-E64B-62EF-24EC-AF5382449159}"/>
              </a:ext>
            </a:extLst>
          </p:cNvPr>
          <p:cNvSpPr txBox="1"/>
          <p:nvPr/>
        </p:nvSpPr>
        <p:spPr>
          <a:xfrm>
            <a:off x="8530543" y="3429000"/>
            <a:ext cx="3337366" cy="2585323"/>
          </a:xfrm>
          <a:prstGeom prst="rect">
            <a:avLst/>
          </a:prstGeom>
          <a:solidFill>
            <a:schemeClr val="bg1">
              <a:alpha val="87000"/>
            </a:schemeClr>
          </a:solidFill>
        </p:spPr>
        <p:txBody>
          <a:bodyPr wrap="square" rtlCol="0">
            <a:spAutoFit/>
          </a:bodyPr>
          <a:lstStyle/>
          <a:p>
            <a:r>
              <a:rPr lang="en-US" b="1" u="sng">
                <a:solidFill>
                  <a:schemeClr val="bg1">
                    <a:lumMod val="50000"/>
                  </a:schemeClr>
                </a:solidFill>
              </a:rPr>
              <a:t>Top reasons for Community:</a:t>
            </a:r>
          </a:p>
          <a:p>
            <a:r>
              <a:rPr lang="en-US"/>
              <a:t>-Bad for health</a:t>
            </a:r>
          </a:p>
          <a:p>
            <a:r>
              <a:rPr lang="en-US"/>
              <a:t>-Don’t like how it makes me feel</a:t>
            </a:r>
          </a:p>
          <a:p>
            <a:r>
              <a:rPr lang="en-US"/>
              <a:t>-Family history SU problems</a:t>
            </a:r>
          </a:p>
          <a:p>
            <a:endParaRPr lang="en-US"/>
          </a:p>
          <a:p>
            <a:r>
              <a:rPr lang="en-US" b="1" u="sng">
                <a:solidFill>
                  <a:schemeClr val="accent5"/>
                </a:solidFill>
              </a:rPr>
              <a:t>Top reasons for YA: </a:t>
            </a:r>
          </a:p>
          <a:p>
            <a:r>
              <a:rPr lang="en-US"/>
              <a:t>-Bad for health</a:t>
            </a:r>
          </a:p>
          <a:p>
            <a:r>
              <a:rPr lang="en-US"/>
              <a:t>-Family history SU problems</a:t>
            </a:r>
          </a:p>
          <a:p>
            <a:r>
              <a:rPr lang="en-US"/>
              <a:t>-Illegal</a:t>
            </a:r>
          </a:p>
        </p:txBody>
      </p:sp>
    </p:spTree>
    <p:extLst>
      <p:ext uri="{BB962C8B-B14F-4D97-AF65-F5344CB8AC3E}">
        <p14:creationId xmlns:p14="http://schemas.microsoft.com/office/powerpoint/2010/main" val="42833330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2CAEFF3-33E5-E75A-D88D-9840C837F236}"/>
              </a:ext>
            </a:extLst>
          </p:cNvPr>
          <p:cNvSpPr txBox="1"/>
          <p:nvPr/>
        </p:nvSpPr>
        <p:spPr>
          <a:xfrm>
            <a:off x="1981199" y="330200"/>
            <a:ext cx="8229601" cy="707886"/>
          </a:xfrm>
          <a:prstGeom prst="rect">
            <a:avLst/>
          </a:prstGeom>
          <a:noFill/>
        </p:spPr>
        <p:txBody>
          <a:bodyPr wrap="square">
            <a:spAutoFit/>
          </a:bodyPr>
          <a:lstStyle/>
          <a:p>
            <a:pPr algn="ctr" rtl="0">
              <a:defRPr sz="1400" b="0" i="0" u="none" strike="noStrike" kern="1200" spc="0" baseline="0">
                <a:solidFill>
                  <a:sysClr val="windowText" lastClr="000000"/>
                </a:solidFill>
                <a:latin typeface="Garamond" panose="02020404030301010803" pitchFamily="18" charset="0"/>
                <a:ea typeface="+mn-ea"/>
                <a:cs typeface="+mn-cs"/>
              </a:defRPr>
            </a:pPr>
            <a:r>
              <a:rPr lang="en-US" sz="4000"/>
              <a:t>Past Year</a:t>
            </a:r>
            <a:r>
              <a:rPr lang="en-US" sz="4000" baseline="0"/>
              <a:t> Emotional Health Indicators</a:t>
            </a:r>
            <a:endParaRPr lang="en-US" sz="4000"/>
          </a:p>
        </p:txBody>
      </p:sp>
      <p:graphicFrame>
        <p:nvGraphicFramePr>
          <p:cNvPr id="6" name="Chart 5">
            <a:extLst>
              <a:ext uri="{FF2B5EF4-FFF2-40B4-BE49-F238E27FC236}">
                <a16:creationId xmlns:a16="http://schemas.microsoft.com/office/drawing/2014/main" id="{64458D24-16B5-699B-5648-35E9FF9478BD}"/>
              </a:ext>
            </a:extLst>
          </p:cNvPr>
          <p:cNvGraphicFramePr>
            <a:graphicFrameLocks/>
          </p:cNvGraphicFramePr>
          <p:nvPr>
            <p:extLst>
              <p:ext uri="{D42A27DB-BD31-4B8C-83A1-F6EECF244321}">
                <p14:modId xmlns:p14="http://schemas.microsoft.com/office/powerpoint/2010/main" val="2522035878"/>
              </p:ext>
            </p:extLst>
          </p:nvPr>
        </p:nvGraphicFramePr>
        <p:xfrm>
          <a:off x="408007" y="1038086"/>
          <a:ext cx="11375986" cy="529326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14842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Chart 2">
            <a:extLst>
              <a:ext uri="{FF2B5EF4-FFF2-40B4-BE49-F238E27FC236}">
                <a16:creationId xmlns:a16="http://schemas.microsoft.com/office/drawing/2014/main" id="{D098926D-CB31-20E2-2DDA-05D92165991D}"/>
              </a:ext>
            </a:extLst>
          </p:cNvPr>
          <p:cNvGraphicFramePr/>
          <p:nvPr>
            <p:extLst>
              <p:ext uri="{D42A27DB-BD31-4B8C-83A1-F6EECF244321}">
                <p14:modId xmlns:p14="http://schemas.microsoft.com/office/powerpoint/2010/main" val="3110901081"/>
              </p:ext>
            </p:extLst>
          </p:nvPr>
        </p:nvGraphicFramePr>
        <p:xfrm>
          <a:off x="411504" y="1175466"/>
          <a:ext cx="5858115" cy="486651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a:extLst>
              <a:ext uri="{FF2B5EF4-FFF2-40B4-BE49-F238E27FC236}">
                <a16:creationId xmlns:a16="http://schemas.microsoft.com/office/drawing/2014/main" id="{CA4608C2-5CFA-3602-EE8F-E4A9B66E4D07}"/>
              </a:ext>
            </a:extLst>
          </p:cNvPr>
          <p:cNvGraphicFramePr/>
          <p:nvPr>
            <p:extLst>
              <p:ext uri="{D42A27DB-BD31-4B8C-83A1-F6EECF244321}">
                <p14:modId xmlns:p14="http://schemas.microsoft.com/office/powerpoint/2010/main" val="2443964936"/>
              </p:ext>
            </p:extLst>
          </p:nvPr>
        </p:nvGraphicFramePr>
        <p:xfrm>
          <a:off x="6354502" y="1175466"/>
          <a:ext cx="5599614" cy="4692899"/>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B5A10ACF-5465-CAD1-5D6E-537DC9D17F09}"/>
              </a:ext>
            </a:extLst>
          </p:cNvPr>
          <p:cNvSpPr txBox="1"/>
          <p:nvPr/>
        </p:nvSpPr>
        <p:spPr>
          <a:xfrm>
            <a:off x="1974763" y="162088"/>
            <a:ext cx="8229601" cy="707886"/>
          </a:xfrm>
          <a:prstGeom prst="rect">
            <a:avLst/>
          </a:prstGeom>
          <a:noFill/>
        </p:spPr>
        <p:txBody>
          <a:bodyPr wrap="square">
            <a:spAutoFit/>
          </a:bodyPr>
          <a:lstStyle/>
          <a:p>
            <a:pPr algn="ctr" rtl="0">
              <a:defRPr sz="1400" b="0" i="0" u="none" strike="noStrike" kern="1200" spc="0" baseline="0">
                <a:solidFill>
                  <a:sysClr val="windowText" lastClr="000000"/>
                </a:solidFill>
                <a:latin typeface="Garamond" panose="02020404030301010803" pitchFamily="18" charset="0"/>
                <a:ea typeface="+mn-ea"/>
                <a:cs typeface="+mn-cs"/>
              </a:defRPr>
            </a:pPr>
            <a:r>
              <a:rPr lang="en-US" sz="4000"/>
              <a:t>Past Year Thoughts of Suicide</a:t>
            </a:r>
          </a:p>
        </p:txBody>
      </p:sp>
    </p:spTree>
    <p:extLst>
      <p:ext uri="{BB962C8B-B14F-4D97-AF65-F5344CB8AC3E}">
        <p14:creationId xmlns:p14="http://schemas.microsoft.com/office/powerpoint/2010/main" val="4210705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Chart 1">
            <a:extLst>
              <a:ext uri="{FF2B5EF4-FFF2-40B4-BE49-F238E27FC236}">
                <a16:creationId xmlns:a16="http://schemas.microsoft.com/office/drawing/2014/main" id="{F525245C-A765-F574-F576-5031EB977603}"/>
              </a:ext>
            </a:extLst>
          </p:cNvPr>
          <p:cNvGraphicFramePr>
            <a:graphicFrameLocks/>
          </p:cNvGraphicFramePr>
          <p:nvPr>
            <p:extLst>
              <p:ext uri="{D42A27DB-BD31-4B8C-83A1-F6EECF244321}">
                <p14:modId xmlns:p14="http://schemas.microsoft.com/office/powerpoint/2010/main" val="4246271604"/>
              </p:ext>
            </p:extLst>
          </p:nvPr>
        </p:nvGraphicFramePr>
        <p:xfrm>
          <a:off x="244996" y="1203767"/>
          <a:ext cx="11702007" cy="5058137"/>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61EB5607-2A74-9650-2B51-627A468B26D1}"/>
              </a:ext>
            </a:extLst>
          </p:cNvPr>
          <p:cNvSpPr txBox="1"/>
          <p:nvPr/>
        </p:nvSpPr>
        <p:spPr>
          <a:xfrm>
            <a:off x="2327800" y="226025"/>
            <a:ext cx="7536399" cy="1138773"/>
          </a:xfrm>
          <a:prstGeom prst="rect">
            <a:avLst/>
          </a:prstGeom>
          <a:noFill/>
        </p:spPr>
        <p:txBody>
          <a:bodyPr wrap="square">
            <a:spAutoFit/>
          </a:bodyPr>
          <a:lstStyle/>
          <a:p>
            <a:pPr algn="ctr" rtl="0">
              <a:defRPr sz="1400" b="0" i="0" u="none" strike="noStrike" kern="1200" spc="0" baseline="0">
                <a:solidFill>
                  <a:prstClr val="black"/>
                </a:solidFill>
                <a:latin typeface="Garamond" panose="02020404030301010803" pitchFamily="18" charset="0"/>
                <a:ea typeface="+mn-ea"/>
                <a:cs typeface="+mn-cs"/>
              </a:defRPr>
            </a:pPr>
            <a:r>
              <a:rPr lang="en-US" sz="4000"/>
              <a:t>Past</a:t>
            </a:r>
            <a:r>
              <a:rPr lang="en-US" sz="4000" baseline="0"/>
              <a:t> Year </a:t>
            </a:r>
            <a:r>
              <a:rPr lang="en-US" sz="4000"/>
              <a:t>Receiving Help or Support</a:t>
            </a:r>
          </a:p>
          <a:p>
            <a:pPr algn="ctr" rtl="0">
              <a:defRPr sz="1400" b="0" i="0" u="none" strike="noStrike" kern="1200" spc="0" baseline="0">
                <a:solidFill>
                  <a:prstClr val="black"/>
                </a:solidFill>
                <a:latin typeface="Garamond" panose="02020404030301010803" pitchFamily="18" charset="0"/>
                <a:ea typeface="+mn-ea"/>
                <a:cs typeface="+mn-cs"/>
              </a:defRPr>
            </a:pPr>
            <a:r>
              <a:rPr lang="en-US" sz="2800"/>
              <a:t>(Adult Community)</a:t>
            </a:r>
          </a:p>
        </p:txBody>
      </p:sp>
    </p:spTree>
    <p:extLst>
      <p:ext uri="{BB962C8B-B14F-4D97-AF65-F5344CB8AC3E}">
        <p14:creationId xmlns:p14="http://schemas.microsoft.com/office/powerpoint/2010/main" val="19564230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4BF654A-7C18-B450-BC9C-990FAD7ACE50}"/>
              </a:ext>
            </a:extLst>
          </p:cNvPr>
          <p:cNvSpPr/>
          <p:nvPr/>
        </p:nvSpPr>
        <p:spPr>
          <a:xfrm>
            <a:off x="6335211" y="5663772"/>
            <a:ext cx="1620454" cy="300942"/>
          </a:xfrm>
          <a:prstGeom prst="rect">
            <a:avLst/>
          </a:prstGeom>
          <a:solidFill>
            <a:srgbClr val="FFE7B7">
              <a:alpha val="92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BFBAC05C-5D15-93FE-185A-673F221378E1}"/>
              </a:ext>
            </a:extLst>
          </p:cNvPr>
          <p:cNvSpPr txBox="1"/>
          <p:nvPr/>
        </p:nvSpPr>
        <p:spPr>
          <a:xfrm>
            <a:off x="979990" y="185400"/>
            <a:ext cx="10232020" cy="707886"/>
          </a:xfrm>
          <a:prstGeom prst="rect">
            <a:avLst/>
          </a:prstGeom>
          <a:noFill/>
        </p:spPr>
        <p:txBody>
          <a:bodyPr wrap="square">
            <a:spAutoFit/>
          </a:bodyPr>
          <a:lstStyle/>
          <a:p>
            <a:pPr algn="ctr" rtl="0">
              <a:defRPr sz="1400" b="0" i="0" u="none" strike="noStrike" kern="1200" spc="0" baseline="0">
                <a:solidFill>
                  <a:sysClr val="windowText" lastClr="000000"/>
                </a:solidFill>
                <a:latin typeface="Garamond" panose="02020404030301010803" pitchFamily="18" charset="0"/>
                <a:ea typeface="+mn-ea"/>
                <a:cs typeface="+mn-cs"/>
              </a:defRPr>
            </a:pPr>
            <a:r>
              <a:rPr lang="en-US" sz="4000"/>
              <a:t>Use of Prescription Medication for Mental Health</a:t>
            </a:r>
          </a:p>
        </p:txBody>
      </p:sp>
      <p:graphicFrame>
        <p:nvGraphicFramePr>
          <p:cNvPr id="6" name="Chart 5">
            <a:extLst>
              <a:ext uri="{FF2B5EF4-FFF2-40B4-BE49-F238E27FC236}">
                <a16:creationId xmlns:a16="http://schemas.microsoft.com/office/drawing/2014/main" id="{8C9E10B7-35AA-5ABC-21D8-C031274CCF68}"/>
              </a:ext>
            </a:extLst>
          </p:cNvPr>
          <p:cNvGraphicFramePr/>
          <p:nvPr>
            <p:extLst>
              <p:ext uri="{D42A27DB-BD31-4B8C-83A1-F6EECF244321}">
                <p14:modId xmlns:p14="http://schemas.microsoft.com/office/powerpoint/2010/main" val="3948222700"/>
              </p:ext>
            </p:extLst>
          </p:nvPr>
        </p:nvGraphicFramePr>
        <p:xfrm>
          <a:off x="671331" y="893286"/>
          <a:ext cx="10540679" cy="54186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48436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Chart 1">
            <a:extLst>
              <a:ext uri="{FF2B5EF4-FFF2-40B4-BE49-F238E27FC236}">
                <a16:creationId xmlns:a16="http://schemas.microsoft.com/office/drawing/2014/main" id="{9179B4C0-2A57-0183-372D-6FCA3B9BB09B}"/>
              </a:ext>
            </a:extLst>
          </p:cNvPr>
          <p:cNvGraphicFramePr>
            <a:graphicFrameLocks/>
          </p:cNvGraphicFramePr>
          <p:nvPr>
            <p:extLst>
              <p:ext uri="{D42A27DB-BD31-4B8C-83A1-F6EECF244321}">
                <p14:modId xmlns:p14="http://schemas.microsoft.com/office/powerpoint/2010/main" val="331712727"/>
              </p:ext>
            </p:extLst>
          </p:nvPr>
        </p:nvGraphicFramePr>
        <p:xfrm>
          <a:off x="335667" y="893286"/>
          <a:ext cx="11331614" cy="5183423"/>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8DD86D3A-250F-6CD1-A1C6-70C53E0C82F6}"/>
              </a:ext>
            </a:extLst>
          </p:cNvPr>
          <p:cNvSpPr txBox="1"/>
          <p:nvPr/>
        </p:nvSpPr>
        <p:spPr>
          <a:xfrm>
            <a:off x="979990" y="185400"/>
            <a:ext cx="10232020" cy="707886"/>
          </a:xfrm>
          <a:prstGeom prst="rect">
            <a:avLst/>
          </a:prstGeom>
          <a:noFill/>
        </p:spPr>
        <p:txBody>
          <a:bodyPr wrap="square">
            <a:spAutoFit/>
          </a:bodyPr>
          <a:lstStyle/>
          <a:p>
            <a:pPr algn="ctr" rtl="0">
              <a:defRPr sz="1400" b="0" i="0" u="none" strike="noStrike" kern="1200" spc="0" baseline="0">
                <a:solidFill>
                  <a:sysClr val="windowText" lastClr="000000"/>
                </a:solidFill>
                <a:latin typeface="Garamond" panose="02020404030301010803" pitchFamily="18" charset="0"/>
                <a:ea typeface="+mn-ea"/>
                <a:cs typeface="+mn-cs"/>
              </a:defRPr>
            </a:pPr>
            <a:r>
              <a:rPr lang="en-US" sz="4000"/>
              <a:t>Community Connectedness</a:t>
            </a:r>
          </a:p>
        </p:txBody>
      </p:sp>
    </p:spTree>
    <p:extLst>
      <p:ext uri="{BB962C8B-B14F-4D97-AF65-F5344CB8AC3E}">
        <p14:creationId xmlns:p14="http://schemas.microsoft.com/office/powerpoint/2010/main" val="6893604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Chart 1">
            <a:extLst>
              <a:ext uri="{FF2B5EF4-FFF2-40B4-BE49-F238E27FC236}">
                <a16:creationId xmlns:a16="http://schemas.microsoft.com/office/drawing/2014/main" id="{76C13D24-50EC-DD0B-19EB-21E50C95004A}"/>
              </a:ext>
            </a:extLst>
          </p:cNvPr>
          <p:cNvGraphicFramePr>
            <a:graphicFrameLocks/>
          </p:cNvGraphicFramePr>
          <p:nvPr>
            <p:extLst>
              <p:ext uri="{D42A27DB-BD31-4B8C-83A1-F6EECF244321}">
                <p14:modId xmlns:p14="http://schemas.microsoft.com/office/powerpoint/2010/main" val="2280881187"/>
              </p:ext>
            </p:extLst>
          </p:nvPr>
        </p:nvGraphicFramePr>
        <p:xfrm>
          <a:off x="490718" y="520862"/>
          <a:ext cx="11234436" cy="569016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677110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Chart 1">
            <a:extLst>
              <a:ext uri="{FF2B5EF4-FFF2-40B4-BE49-F238E27FC236}">
                <a16:creationId xmlns:a16="http://schemas.microsoft.com/office/drawing/2014/main" id="{B9C989F2-C21F-0C4E-B0DF-8E5E34C97885}"/>
              </a:ext>
            </a:extLst>
          </p:cNvPr>
          <p:cNvGraphicFramePr>
            <a:graphicFrameLocks/>
          </p:cNvGraphicFramePr>
          <p:nvPr>
            <p:extLst>
              <p:ext uri="{D42A27DB-BD31-4B8C-83A1-F6EECF244321}">
                <p14:modId xmlns:p14="http://schemas.microsoft.com/office/powerpoint/2010/main" val="2685746988"/>
              </p:ext>
            </p:extLst>
          </p:nvPr>
        </p:nvGraphicFramePr>
        <p:xfrm>
          <a:off x="475706" y="552872"/>
          <a:ext cx="11249448" cy="57437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46905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C789665-1AEC-E77F-8882-0027C0035897}"/>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Chart 1">
            <a:extLst>
              <a:ext uri="{FF2B5EF4-FFF2-40B4-BE49-F238E27FC236}">
                <a16:creationId xmlns:a16="http://schemas.microsoft.com/office/drawing/2014/main" id="{FFD3C186-6D27-087B-1EB7-07E593749F8F}"/>
              </a:ext>
            </a:extLst>
          </p:cNvPr>
          <p:cNvGraphicFramePr>
            <a:graphicFrameLocks/>
          </p:cNvGraphicFramePr>
          <p:nvPr>
            <p:extLst>
              <p:ext uri="{D42A27DB-BD31-4B8C-83A1-F6EECF244321}">
                <p14:modId xmlns:p14="http://schemas.microsoft.com/office/powerpoint/2010/main" val="2831229269"/>
              </p:ext>
            </p:extLst>
          </p:nvPr>
        </p:nvGraphicFramePr>
        <p:xfrm>
          <a:off x="352442" y="245806"/>
          <a:ext cx="11474244" cy="60542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755739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C789665-1AEC-E77F-8882-0027C0035897}"/>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Chart 2">
            <a:extLst>
              <a:ext uri="{FF2B5EF4-FFF2-40B4-BE49-F238E27FC236}">
                <a16:creationId xmlns:a16="http://schemas.microsoft.com/office/drawing/2014/main" id="{A0D0E96D-4049-50E3-BEA5-0DE6553183F3}"/>
              </a:ext>
            </a:extLst>
          </p:cNvPr>
          <p:cNvGraphicFramePr>
            <a:graphicFrameLocks/>
          </p:cNvGraphicFramePr>
          <p:nvPr>
            <p:extLst>
              <p:ext uri="{D42A27DB-BD31-4B8C-83A1-F6EECF244321}">
                <p14:modId xmlns:p14="http://schemas.microsoft.com/office/powerpoint/2010/main" val="511066438"/>
              </p:ext>
            </p:extLst>
          </p:nvPr>
        </p:nvGraphicFramePr>
        <p:xfrm>
          <a:off x="275304" y="1142874"/>
          <a:ext cx="3729538" cy="2286126"/>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3059BAEF-498F-F398-67CD-AFCEB5F6CDF1}"/>
              </a:ext>
            </a:extLst>
          </p:cNvPr>
          <p:cNvSpPr txBox="1"/>
          <p:nvPr/>
        </p:nvSpPr>
        <p:spPr>
          <a:xfrm>
            <a:off x="127819" y="132229"/>
            <a:ext cx="3729538" cy="1200329"/>
          </a:xfrm>
          <a:prstGeom prst="rect">
            <a:avLst/>
          </a:prstGeom>
          <a:noFill/>
        </p:spPr>
        <p:txBody>
          <a:bodyPr wrap="square" rtlCol="0">
            <a:spAutoFit/>
          </a:bodyPr>
          <a:lstStyle/>
          <a:p>
            <a:pPr algn="ctr" rtl="0">
              <a:defRPr sz="2000" b="0" i="0" u="none" strike="noStrike" kern="1200" spc="0" baseline="0">
                <a:solidFill>
                  <a:prstClr val="black"/>
                </a:solidFill>
                <a:latin typeface="Garamond" panose="02020404030301010803" pitchFamily="18" charset="0"/>
                <a:ea typeface="+mn-ea"/>
                <a:cs typeface="+mn-cs"/>
              </a:defRPr>
            </a:pPr>
            <a:r>
              <a:rPr lang="en-US" sz="2400">
                <a:solidFill>
                  <a:schemeClr val="tx1"/>
                </a:solidFill>
              </a:rPr>
              <a:t>Do you have a child/children or grandchildren ages 12-20, who live in Enfield? </a:t>
            </a:r>
          </a:p>
        </p:txBody>
      </p:sp>
      <p:sp>
        <p:nvSpPr>
          <p:cNvPr id="6" name="Callout: Line 5">
            <a:extLst>
              <a:ext uri="{FF2B5EF4-FFF2-40B4-BE49-F238E27FC236}">
                <a16:creationId xmlns:a16="http://schemas.microsoft.com/office/drawing/2014/main" id="{8B7D6FE4-7CAD-D7B8-5A63-5F29DE0ADD81}"/>
              </a:ext>
            </a:extLst>
          </p:cNvPr>
          <p:cNvSpPr/>
          <p:nvPr/>
        </p:nvSpPr>
        <p:spPr>
          <a:xfrm>
            <a:off x="275304" y="3686537"/>
            <a:ext cx="3035055" cy="1487345"/>
          </a:xfrm>
          <a:prstGeom prst="borderCallout1">
            <a:avLst>
              <a:gd name="adj1" fmla="val -729"/>
              <a:gd name="adj2" fmla="val 84808"/>
              <a:gd name="adj3" fmla="val -99299"/>
              <a:gd name="adj4" fmla="val 75975"/>
            </a:avLst>
          </a:prstGeom>
          <a:solidFill>
            <a:schemeClr val="accent6">
              <a:lumMod val="20000"/>
              <a:lumOff val="80000"/>
            </a:schemeClr>
          </a:solidFill>
          <a:ln>
            <a:solidFill>
              <a:srgbClr val="4EA7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latin typeface="Garamond" panose="02020404030301010803" pitchFamily="18" charset="0"/>
              </a:rPr>
              <a:t>The next three questions were </a:t>
            </a:r>
            <a:r>
              <a:rPr lang="en-US" b="1">
                <a:solidFill>
                  <a:schemeClr val="tx1"/>
                </a:solidFill>
                <a:latin typeface="Garamond" panose="02020404030301010803" pitchFamily="18" charset="0"/>
              </a:rPr>
              <a:t>only asked of adult</a:t>
            </a:r>
            <a:r>
              <a:rPr lang="en-US">
                <a:solidFill>
                  <a:schemeClr val="tx1"/>
                </a:solidFill>
                <a:latin typeface="Garamond" panose="02020404030301010803" pitchFamily="18" charset="0"/>
              </a:rPr>
              <a:t>s who answered “</a:t>
            </a:r>
            <a:r>
              <a:rPr lang="en-US" b="1">
                <a:solidFill>
                  <a:schemeClr val="tx1"/>
                </a:solidFill>
                <a:latin typeface="Garamond" panose="02020404030301010803" pitchFamily="18" charset="0"/>
              </a:rPr>
              <a:t>yes</a:t>
            </a:r>
            <a:r>
              <a:rPr lang="en-US">
                <a:solidFill>
                  <a:schemeClr val="tx1"/>
                </a:solidFill>
                <a:latin typeface="Garamond" panose="02020404030301010803" pitchFamily="18" charset="0"/>
              </a:rPr>
              <a:t>” to having children 12-20 in Enfield.</a:t>
            </a:r>
          </a:p>
        </p:txBody>
      </p:sp>
      <p:graphicFrame>
        <p:nvGraphicFramePr>
          <p:cNvPr id="7" name="Chart 6">
            <a:extLst>
              <a:ext uri="{FF2B5EF4-FFF2-40B4-BE49-F238E27FC236}">
                <a16:creationId xmlns:a16="http://schemas.microsoft.com/office/drawing/2014/main" id="{0B2C44DE-83EE-B85E-2B8B-8FC86269E7F0}"/>
              </a:ext>
            </a:extLst>
          </p:cNvPr>
          <p:cNvGraphicFramePr>
            <a:graphicFrameLocks/>
          </p:cNvGraphicFramePr>
          <p:nvPr>
            <p:extLst>
              <p:ext uri="{D42A27DB-BD31-4B8C-83A1-F6EECF244321}">
                <p14:modId xmlns:p14="http://schemas.microsoft.com/office/powerpoint/2010/main" val="296810923"/>
              </p:ext>
            </p:extLst>
          </p:nvPr>
        </p:nvGraphicFramePr>
        <p:xfrm>
          <a:off x="3900668" y="132229"/>
          <a:ext cx="8016028" cy="626857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76823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ACA79-386B-4A82-9467-31FE99B3A997}"/>
              </a:ext>
            </a:extLst>
          </p:cNvPr>
          <p:cNvSpPr>
            <a:spLocks noGrp="1"/>
          </p:cNvSpPr>
          <p:nvPr>
            <p:ph type="title"/>
          </p:nvPr>
        </p:nvSpPr>
        <p:spPr/>
        <p:txBody>
          <a:bodyPr/>
          <a:lstStyle/>
          <a:p>
            <a:r>
              <a:rPr lang="en-US">
                <a:latin typeface="Garamond" panose="02020404030301010803" pitchFamily="18" charset="0"/>
              </a:rPr>
              <a:t>Analysis</a:t>
            </a:r>
          </a:p>
        </p:txBody>
      </p:sp>
      <p:sp>
        <p:nvSpPr>
          <p:cNvPr id="4" name="Rectangle 3">
            <a:extLst>
              <a:ext uri="{FF2B5EF4-FFF2-40B4-BE49-F238E27FC236}">
                <a16:creationId xmlns:a16="http://schemas.microsoft.com/office/drawing/2014/main" id="{F8E43420-2B32-4245-9730-87BABCFBFC2D}"/>
              </a:ext>
            </a:extLst>
          </p:cNvPr>
          <p:cNvSpPr/>
          <p:nvPr/>
        </p:nvSpPr>
        <p:spPr>
          <a:xfrm>
            <a:off x="0" y="6663350"/>
            <a:ext cx="12192000" cy="19465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42C2911-DEA4-C985-06DF-5C99D168987F}"/>
              </a:ext>
            </a:extLst>
          </p:cNvPr>
          <p:cNvSpPr txBox="1"/>
          <p:nvPr/>
        </p:nvSpPr>
        <p:spPr>
          <a:xfrm>
            <a:off x="923832" y="1690688"/>
            <a:ext cx="10515600" cy="3108543"/>
          </a:xfrm>
          <a:prstGeom prst="rect">
            <a:avLst/>
          </a:prstGeom>
          <a:noFill/>
        </p:spPr>
        <p:txBody>
          <a:bodyPr wrap="square">
            <a:spAutoFit/>
          </a:bodyPr>
          <a:lstStyle/>
          <a:p>
            <a:pPr marL="457200" indent="-457200">
              <a:buFont typeface="Arial" panose="020B0604020202020204" pitchFamily="34" charset="0"/>
              <a:buChar char="•"/>
            </a:pPr>
            <a:r>
              <a:rPr lang="en-US" sz="2800">
                <a:latin typeface="Garamond" panose="02020404030301010803" pitchFamily="18" charset="0"/>
              </a:rPr>
              <a:t>Subgroup analysis was performed by race/ethnicity, and biological sex to allow for the Local Prevention Council and other organizations to utilize the data to target groups experiencing greater behaviors of concern. </a:t>
            </a:r>
          </a:p>
          <a:p>
            <a:pPr marL="457200" indent="-457200">
              <a:buFont typeface="Arial" panose="020B0604020202020204" pitchFamily="34" charset="0"/>
              <a:buChar char="•"/>
            </a:pPr>
            <a:endParaRPr lang="en-US" sz="2800">
              <a:latin typeface="Garamond" panose="02020404030301010803" pitchFamily="18" charset="0"/>
            </a:endParaRPr>
          </a:p>
          <a:p>
            <a:pPr marL="457200" indent="-457200">
              <a:buFont typeface="Arial" panose="020B0604020202020204" pitchFamily="34" charset="0"/>
              <a:buChar char="•"/>
            </a:pPr>
            <a:r>
              <a:rPr lang="en-US" sz="2800">
                <a:latin typeface="Garamond" panose="02020404030301010803" pitchFamily="18" charset="0"/>
              </a:rPr>
              <a:t>The full survey report includes analysis of these statistically significant demographic differences.</a:t>
            </a:r>
          </a:p>
        </p:txBody>
      </p:sp>
    </p:spTree>
    <p:extLst>
      <p:ext uri="{BB962C8B-B14F-4D97-AF65-F5344CB8AC3E}">
        <p14:creationId xmlns:p14="http://schemas.microsoft.com/office/powerpoint/2010/main" val="8483752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C789665-1AEC-E77F-8882-0027C0035897}"/>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378C889D-3A37-DE09-ECDA-4D2AD90CAA53}"/>
              </a:ext>
            </a:extLst>
          </p:cNvPr>
          <p:cNvSpPr txBox="1"/>
          <p:nvPr/>
        </p:nvSpPr>
        <p:spPr>
          <a:xfrm>
            <a:off x="810227" y="105494"/>
            <a:ext cx="10741307" cy="1569660"/>
          </a:xfrm>
          <a:prstGeom prst="rect">
            <a:avLst/>
          </a:prstGeom>
          <a:noFill/>
        </p:spPr>
        <p:txBody>
          <a:bodyPr wrap="square">
            <a:spAutoFit/>
          </a:bodyPr>
          <a:lstStyle/>
          <a:p>
            <a:pPr algn="ctr"/>
            <a:r>
              <a:rPr lang="en-US" sz="3200">
                <a:latin typeface="Garamond" panose="02020404030301010803" pitchFamily="18" charset="0"/>
              </a:rPr>
              <a:t>When was the last time you talked to your children/grandchildren, ages 12-20, about the risks of the substances below?</a:t>
            </a:r>
          </a:p>
          <a:p>
            <a:pPr algn="ctr"/>
            <a:r>
              <a:rPr lang="en-US" sz="3200">
                <a:latin typeface="Garamond" panose="02020404030301010803" pitchFamily="18" charset="0"/>
              </a:rPr>
              <a:t>Within…</a:t>
            </a:r>
          </a:p>
        </p:txBody>
      </p:sp>
      <p:graphicFrame>
        <p:nvGraphicFramePr>
          <p:cNvPr id="6" name="Chart 5">
            <a:extLst>
              <a:ext uri="{FF2B5EF4-FFF2-40B4-BE49-F238E27FC236}">
                <a16:creationId xmlns:a16="http://schemas.microsoft.com/office/drawing/2014/main" id="{39DC87FA-42C8-A598-445B-CB1BF5E25978}"/>
              </a:ext>
            </a:extLst>
          </p:cNvPr>
          <p:cNvGraphicFramePr>
            <a:graphicFrameLocks/>
          </p:cNvGraphicFramePr>
          <p:nvPr>
            <p:extLst>
              <p:ext uri="{D42A27DB-BD31-4B8C-83A1-F6EECF244321}">
                <p14:modId xmlns:p14="http://schemas.microsoft.com/office/powerpoint/2010/main" val="3500330712"/>
              </p:ext>
            </p:extLst>
          </p:nvPr>
        </p:nvGraphicFramePr>
        <p:xfrm>
          <a:off x="289368" y="1527858"/>
          <a:ext cx="11632556" cy="490766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965705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Chart 1">
            <a:extLst>
              <a:ext uri="{FF2B5EF4-FFF2-40B4-BE49-F238E27FC236}">
                <a16:creationId xmlns:a16="http://schemas.microsoft.com/office/drawing/2014/main" id="{14F33C5A-7A5B-7732-81E6-DF9D86BE3DF6}"/>
              </a:ext>
            </a:extLst>
          </p:cNvPr>
          <p:cNvGraphicFramePr>
            <a:graphicFrameLocks/>
          </p:cNvGraphicFramePr>
          <p:nvPr>
            <p:extLst>
              <p:ext uri="{D42A27DB-BD31-4B8C-83A1-F6EECF244321}">
                <p14:modId xmlns:p14="http://schemas.microsoft.com/office/powerpoint/2010/main" val="3675148556"/>
              </p:ext>
            </p:extLst>
          </p:nvPr>
        </p:nvGraphicFramePr>
        <p:xfrm>
          <a:off x="92600" y="392875"/>
          <a:ext cx="9398642" cy="6072249"/>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DDC1E2DB-5386-7F0F-2B91-9CFB48C4C741}"/>
              </a:ext>
            </a:extLst>
          </p:cNvPr>
          <p:cNvSpPr txBox="1"/>
          <p:nvPr/>
        </p:nvSpPr>
        <p:spPr>
          <a:xfrm>
            <a:off x="9311187" y="1169011"/>
            <a:ext cx="2874377" cy="1477328"/>
          </a:xfrm>
          <a:prstGeom prst="rect">
            <a:avLst/>
          </a:prstGeom>
          <a:noFill/>
        </p:spPr>
        <p:txBody>
          <a:bodyPr wrap="square" rtlCol="0">
            <a:spAutoFit/>
          </a:bodyPr>
          <a:lstStyle/>
          <a:p>
            <a:pPr algn="ctr"/>
            <a:r>
              <a:rPr lang="en-US"/>
              <a:t>Enfield youth grades 6-12 who took Youth Voices Count (2023) reported their </a:t>
            </a:r>
            <a:r>
              <a:rPr lang="en-US" b="1"/>
              <a:t>perception of parental disapproval </a:t>
            </a:r>
            <a:r>
              <a:rPr lang="en-US"/>
              <a:t>to be:</a:t>
            </a:r>
          </a:p>
        </p:txBody>
      </p:sp>
      <p:sp>
        <p:nvSpPr>
          <p:cNvPr id="5" name="TextBox 4">
            <a:extLst>
              <a:ext uri="{FF2B5EF4-FFF2-40B4-BE49-F238E27FC236}">
                <a16:creationId xmlns:a16="http://schemas.microsoft.com/office/drawing/2014/main" id="{62031AC5-1C89-CD37-F512-978D401CF2E3}"/>
              </a:ext>
            </a:extLst>
          </p:cNvPr>
          <p:cNvSpPr txBox="1"/>
          <p:nvPr/>
        </p:nvSpPr>
        <p:spPr>
          <a:xfrm>
            <a:off x="9586409" y="2755238"/>
            <a:ext cx="2503988" cy="1200329"/>
          </a:xfrm>
          <a:prstGeom prst="rect">
            <a:avLst/>
          </a:prstGeom>
          <a:noFill/>
        </p:spPr>
        <p:txBody>
          <a:bodyPr wrap="square" rtlCol="0">
            <a:spAutoFit/>
          </a:bodyPr>
          <a:lstStyle/>
          <a:p>
            <a:r>
              <a:rPr lang="en-US" b="1">
                <a:solidFill>
                  <a:schemeClr val="accent6"/>
                </a:solidFill>
              </a:rPr>
              <a:t>92%</a:t>
            </a:r>
            <a:r>
              <a:rPr lang="en-US"/>
              <a:t> Alcohol</a:t>
            </a:r>
          </a:p>
          <a:p>
            <a:r>
              <a:rPr lang="en-US"/>
              <a:t>93% Vaping Nicotine</a:t>
            </a:r>
          </a:p>
          <a:p>
            <a:r>
              <a:rPr lang="en-US"/>
              <a:t>89% Marijuana</a:t>
            </a:r>
          </a:p>
          <a:p>
            <a:r>
              <a:rPr lang="en-US"/>
              <a:t>96% Prescription drugs</a:t>
            </a:r>
          </a:p>
        </p:txBody>
      </p:sp>
    </p:spTree>
    <p:extLst>
      <p:ext uri="{BB962C8B-B14F-4D97-AF65-F5344CB8AC3E}">
        <p14:creationId xmlns:p14="http://schemas.microsoft.com/office/powerpoint/2010/main" val="25320934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Arrow: Pentagon 1">
            <a:extLst>
              <a:ext uri="{FF2B5EF4-FFF2-40B4-BE49-F238E27FC236}">
                <a16:creationId xmlns:a16="http://schemas.microsoft.com/office/drawing/2014/main" id="{1C833563-FE33-A88C-D91F-281EFAB4E6EC}"/>
              </a:ext>
            </a:extLst>
          </p:cNvPr>
          <p:cNvSpPr/>
          <p:nvPr/>
        </p:nvSpPr>
        <p:spPr>
          <a:xfrm>
            <a:off x="1" y="312516"/>
            <a:ext cx="4201609" cy="613458"/>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600" b="1">
                <a:latin typeface="Garamond" panose="02020404030301010803" pitchFamily="18" charset="0"/>
              </a:rPr>
              <a:t>Young Adults Only</a:t>
            </a:r>
          </a:p>
        </p:txBody>
      </p:sp>
      <p:sp>
        <p:nvSpPr>
          <p:cNvPr id="3" name="TextBox 2">
            <a:extLst>
              <a:ext uri="{FF2B5EF4-FFF2-40B4-BE49-F238E27FC236}">
                <a16:creationId xmlns:a16="http://schemas.microsoft.com/office/drawing/2014/main" id="{8D5C25F1-532A-6A90-DF3A-4591AB2D72AD}"/>
              </a:ext>
            </a:extLst>
          </p:cNvPr>
          <p:cNvSpPr txBox="1"/>
          <p:nvPr/>
        </p:nvSpPr>
        <p:spPr>
          <a:xfrm>
            <a:off x="4398380" y="312516"/>
            <a:ext cx="7457954" cy="1015663"/>
          </a:xfrm>
          <a:prstGeom prst="rect">
            <a:avLst/>
          </a:prstGeom>
          <a:noFill/>
        </p:spPr>
        <p:txBody>
          <a:bodyPr wrap="square">
            <a:spAutoFit/>
          </a:bodyPr>
          <a:lstStyle/>
          <a:p>
            <a:pPr algn="ctr"/>
            <a:r>
              <a:rPr lang="en-US" sz="2000">
                <a:latin typeface="Garamond" panose="02020404030301010803" pitchFamily="18" charset="0"/>
              </a:rPr>
              <a:t>The following questions were only asked on the </a:t>
            </a:r>
            <a:r>
              <a:rPr lang="en-US" sz="2000" err="1">
                <a:latin typeface="Garamond" panose="02020404030301010803" pitchFamily="18" charset="0"/>
              </a:rPr>
              <a:t>Asnuntuck</a:t>
            </a:r>
            <a:r>
              <a:rPr lang="en-US" sz="2000">
                <a:latin typeface="Garamond" panose="02020404030301010803" pitchFamily="18" charset="0"/>
              </a:rPr>
              <a:t> Comm. College version of the survey. Data shown here only reflect respondents taking that survey and are between the ages of 18-25.</a:t>
            </a:r>
          </a:p>
        </p:txBody>
      </p:sp>
      <p:graphicFrame>
        <p:nvGraphicFramePr>
          <p:cNvPr id="5" name="Chart 4">
            <a:extLst>
              <a:ext uri="{FF2B5EF4-FFF2-40B4-BE49-F238E27FC236}">
                <a16:creationId xmlns:a16="http://schemas.microsoft.com/office/drawing/2014/main" id="{CC8FD792-87BD-6995-EC91-C1350D50E243}"/>
              </a:ext>
            </a:extLst>
          </p:cNvPr>
          <p:cNvGraphicFramePr/>
          <p:nvPr>
            <p:extLst>
              <p:ext uri="{D42A27DB-BD31-4B8C-83A1-F6EECF244321}">
                <p14:modId xmlns:p14="http://schemas.microsoft.com/office/powerpoint/2010/main" val="479966932"/>
              </p:ext>
            </p:extLst>
          </p:nvPr>
        </p:nvGraphicFramePr>
        <p:xfrm>
          <a:off x="0" y="1468061"/>
          <a:ext cx="6528122" cy="493721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44CCD828-BAC2-5976-9699-713FA2FDC0A4}"/>
              </a:ext>
            </a:extLst>
          </p:cNvPr>
          <p:cNvGraphicFramePr>
            <a:graphicFrameLocks/>
          </p:cNvGraphicFramePr>
          <p:nvPr>
            <p:extLst>
              <p:ext uri="{D42A27DB-BD31-4B8C-83A1-F6EECF244321}">
                <p14:modId xmlns:p14="http://schemas.microsoft.com/office/powerpoint/2010/main" val="4050645248"/>
              </p:ext>
            </p:extLst>
          </p:nvPr>
        </p:nvGraphicFramePr>
        <p:xfrm>
          <a:off x="6632294" y="1529323"/>
          <a:ext cx="5463249" cy="49372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965721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Arrow: Pentagon 1">
            <a:extLst>
              <a:ext uri="{FF2B5EF4-FFF2-40B4-BE49-F238E27FC236}">
                <a16:creationId xmlns:a16="http://schemas.microsoft.com/office/drawing/2014/main" id="{1C833563-FE33-A88C-D91F-281EFAB4E6EC}"/>
              </a:ext>
            </a:extLst>
          </p:cNvPr>
          <p:cNvSpPr/>
          <p:nvPr/>
        </p:nvSpPr>
        <p:spPr>
          <a:xfrm>
            <a:off x="1" y="312516"/>
            <a:ext cx="4201609" cy="613458"/>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600" b="1">
                <a:latin typeface="Garamond" panose="02020404030301010803" pitchFamily="18" charset="0"/>
              </a:rPr>
              <a:t>Young Adults Only</a:t>
            </a:r>
          </a:p>
        </p:txBody>
      </p:sp>
      <p:graphicFrame>
        <p:nvGraphicFramePr>
          <p:cNvPr id="3" name="Chart 2">
            <a:extLst>
              <a:ext uri="{FF2B5EF4-FFF2-40B4-BE49-F238E27FC236}">
                <a16:creationId xmlns:a16="http://schemas.microsoft.com/office/drawing/2014/main" id="{2591F5DD-55EF-0119-1D75-A961D4AE6931}"/>
              </a:ext>
            </a:extLst>
          </p:cNvPr>
          <p:cNvGraphicFramePr>
            <a:graphicFrameLocks/>
          </p:cNvGraphicFramePr>
          <p:nvPr>
            <p:extLst>
              <p:ext uri="{D42A27DB-BD31-4B8C-83A1-F6EECF244321}">
                <p14:modId xmlns:p14="http://schemas.microsoft.com/office/powerpoint/2010/main" val="1383675073"/>
              </p:ext>
            </p:extLst>
          </p:nvPr>
        </p:nvGraphicFramePr>
        <p:xfrm>
          <a:off x="0" y="1282216"/>
          <a:ext cx="6549342" cy="464434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a:extLst>
              <a:ext uri="{FF2B5EF4-FFF2-40B4-BE49-F238E27FC236}">
                <a16:creationId xmlns:a16="http://schemas.microsoft.com/office/drawing/2014/main" id="{5A2E2F22-EB1C-9C15-BBBA-54C2E3B1A189}"/>
              </a:ext>
            </a:extLst>
          </p:cNvPr>
          <p:cNvGraphicFramePr>
            <a:graphicFrameLocks/>
          </p:cNvGraphicFramePr>
          <p:nvPr>
            <p:extLst>
              <p:ext uri="{D42A27DB-BD31-4B8C-83A1-F6EECF244321}">
                <p14:modId xmlns:p14="http://schemas.microsoft.com/office/powerpoint/2010/main" val="1489779763"/>
              </p:ext>
            </p:extLst>
          </p:nvPr>
        </p:nvGraphicFramePr>
        <p:xfrm>
          <a:off x="6549342" y="1282216"/>
          <a:ext cx="5476754" cy="4757035"/>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714B60E1-AB5C-3AA8-35E0-E77F57CDF0DD}"/>
              </a:ext>
            </a:extLst>
          </p:cNvPr>
          <p:cNvSpPr txBox="1"/>
          <p:nvPr/>
        </p:nvSpPr>
        <p:spPr>
          <a:xfrm>
            <a:off x="4517987" y="312516"/>
            <a:ext cx="3472405" cy="707886"/>
          </a:xfrm>
          <a:prstGeom prst="rect">
            <a:avLst/>
          </a:prstGeom>
          <a:noFill/>
        </p:spPr>
        <p:txBody>
          <a:bodyPr wrap="square">
            <a:spAutoFit/>
          </a:bodyPr>
          <a:lstStyle/>
          <a:p>
            <a:pPr algn="ctr"/>
            <a:r>
              <a:rPr lang="en-US" sz="4000">
                <a:latin typeface="Garamond" panose="02020404030301010803" pitchFamily="18" charset="0"/>
              </a:rPr>
              <a:t>Gaming</a:t>
            </a:r>
          </a:p>
        </p:txBody>
      </p:sp>
    </p:spTree>
    <p:extLst>
      <p:ext uri="{BB962C8B-B14F-4D97-AF65-F5344CB8AC3E}">
        <p14:creationId xmlns:p14="http://schemas.microsoft.com/office/powerpoint/2010/main" val="5022471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Arrow: Pentagon 1">
            <a:extLst>
              <a:ext uri="{FF2B5EF4-FFF2-40B4-BE49-F238E27FC236}">
                <a16:creationId xmlns:a16="http://schemas.microsoft.com/office/drawing/2014/main" id="{1C833563-FE33-A88C-D91F-281EFAB4E6EC}"/>
              </a:ext>
            </a:extLst>
          </p:cNvPr>
          <p:cNvSpPr/>
          <p:nvPr/>
        </p:nvSpPr>
        <p:spPr>
          <a:xfrm>
            <a:off x="1" y="312516"/>
            <a:ext cx="4201609" cy="613458"/>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600" b="1">
                <a:latin typeface="Garamond" panose="02020404030301010803" pitchFamily="18" charset="0"/>
              </a:rPr>
              <a:t>Young Adults Only</a:t>
            </a:r>
          </a:p>
        </p:txBody>
      </p:sp>
      <p:graphicFrame>
        <p:nvGraphicFramePr>
          <p:cNvPr id="7" name="Chart 6">
            <a:extLst>
              <a:ext uri="{FF2B5EF4-FFF2-40B4-BE49-F238E27FC236}">
                <a16:creationId xmlns:a16="http://schemas.microsoft.com/office/drawing/2014/main" id="{E77DBC2A-B715-1849-22CA-5890389B8477}"/>
              </a:ext>
            </a:extLst>
          </p:cNvPr>
          <p:cNvGraphicFramePr>
            <a:graphicFrameLocks/>
          </p:cNvGraphicFramePr>
          <p:nvPr>
            <p:extLst>
              <p:ext uri="{D42A27DB-BD31-4B8C-83A1-F6EECF244321}">
                <p14:modId xmlns:p14="http://schemas.microsoft.com/office/powerpoint/2010/main" val="1629027798"/>
              </p:ext>
            </p:extLst>
          </p:nvPr>
        </p:nvGraphicFramePr>
        <p:xfrm>
          <a:off x="372318" y="974102"/>
          <a:ext cx="11375986" cy="5046533"/>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3DA3332F-EDB7-F6A7-A88F-8F69C93E4014}"/>
              </a:ext>
            </a:extLst>
          </p:cNvPr>
          <p:cNvSpPr txBox="1"/>
          <p:nvPr/>
        </p:nvSpPr>
        <p:spPr>
          <a:xfrm>
            <a:off x="4517987" y="312516"/>
            <a:ext cx="3472405" cy="707886"/>
          </a:xfrm>
          <a:prstGeom prst="rect">
            <a:avLst/>
          </a:prstGeom>
          <a:noFill/>
        </p:spPr>
        <p:txBody>
          <a:bodyPr wrap="square">
            <a:spAutoFit/>
          </a:bodyPr>
          <a:lstStyle/>
          <a:p>
            <a:pPr algn="ctr"/>
            <a:r>
              <a:rPr lang="en-US" sz="4000">
                <a:latin typeface="Garamond" panose="02020404030301010803" pitchFamily="18" charset="0"/>
              </a:rPr>
              <a:t>Gambling</a:t>
            </a:r>
          </a:p>
        </p:txBody>
      </p:sp>
      <p:sp>
        <p:nvSpPr>
          <p:cNvPr id="10" name="TextBox 9">
            <a:extLst>
              <a:ext uri="{FF2B5EF4-FFF2-40B4-BE49-F238E27FC236}">
                <a16:creationId xmlns:a16="http://schemas.microsoft.com/office/drawing/2014/main" id="{B56F0854-144A-107E-AC29-ABDA475A3538}"/>
              </a:ext>
            </a:extLst>
          </p:cNvPr>
          <p:cNvSpPr txBox="1"/>
          <p:nvPr/>
        </p:nvSpPr>
        <p:spPr>
          <a:xfrm>
            <a:off x="372318" y="6115063"/>
            <a:ext cx="7031620" cy="369332"/>
          </a:xfrm>
          <a:prstGeom prst="rect">
            <a:avLst/>
          </a:prstGeom>
          <a:noFill/>
        </p:spPr>
        <p:txBody>
          <a:bodyPr wrap="square">
            <a:spAutoFit/>
          </a:bodyPr>
          <a:lstStyle/>
          <a:p>
            <a:r>
              <a:rPr lang="en-US" i="1"/>
              <a:t>*Daily gambling not reported here due to small cell counts (&lt;6).</a:t>
            </a:r>
          </a:p>
        </p:txBody>
      </p:sp>
    </p:spTree>
    <p:extLst>
      <p:ext uri="{BB962C8B-B14F-4D97-AF65-F5344CB8AC3E}">
        <p14:creationId xmlns:p14="http://schemas.microsoft.com/office/powerpoint/2010/main" val="29147801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5C65833D-7629-15EC-20A3-FD48B699A323}"/>
              </a:ext>
            </a:extLst>
          </p:cNvPr>
          <p:cNvGraphicFramePr>
            <a:graphicFrameLocks/>
          </p:cNvGraphicFramePr>
          <p:nvPr>
            <p:extLst>
              <p:ext uri="{D42A27DB-BD31-4B8C-83A1-F6EECF244321}">
                <p14:modId xmlns:p14="http://schemas.microsoft.com/office/powerpoint/2010/main" val="1974339994"/>
              </p:ext>
            </p:extLst>
          </p:nvPr>
        </p:nvGraphicFramePr>
        <p:xfrm>
          <a:off x="701230" y="1130361"/>
          <a:ext cx="10549362" cy="5061030"/>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BDD31B95-8C49-7634-F2E0-E2731331AF30}"/>
              </a:ext>
            </a:extLst>
          </p:cNvPr>
          <p:cNvSpPr txBox="1"/>
          <p:nvPr/>
        </p:nvSpPr>
        <p:spPr>
          <a:xfrm>
            <a:off x="810226" y="295153"/>
            <a:ext cx="10741307" cy="707886"/>
          </a:xfrm>
          <a:prstGeom prst="rect">
            <a:avLst/>
          </a:prstGeom>
          <a:noFill/>
        </p:spPr>
        <p:txBody>
          <a:bodyPr wrap="square">
            <a:spAutoFit/>
          </a:bodyPr>
          <a:lstStyle/>
          <a:p>
            <a:pPr algn="ctr" rtl="0">
              <a:defRPr sz="2400" b="0" i="0" u="none" strike="noStrike" kern="1200" spc="0" baseline="0">
                <a:solidFill>
                  <a:prstClr val="black"/>
                </a:solidFill>
                <a:latin typeface="Garamond" panose="02020404030301010803" pitchFamily="18" charset="0"/>
                <a:ea typeface="+mn-ea"/>
                <a:cs typeface="+mn-cs"/>
              </a:defRPr>
            </a:pPr>
            <a:r>
              <a:rPr lang="en-US" sz="4000"/>
              <a:t>How did you hear about this survey?</a:t>
            </a:r>
          </a:p>
        </p:txBody>
      </p:sp>
    </p:spTree>
    <p:extLst>
      <p:ext uri="{BB962C8B-B14F-4D97-AF65-F5344CB8AC3E}">
        <p14:creationId xmlns:p14="http://schemas.microsoft.com/office/powerpoint/2010/main" val="59708253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318BEC-6843-3208-487D-1598FCAD87B4}"/>
              </a:ext>
            </a:extLst>
          </p:cNvPr>
          <p:cNvSpPr/>
          <p:nvPr/>
        </p:nvSpPr>
        <p:spPr>
          <a:xfrm>
            <a:off x="-6435" y="6527800"/>
            <a:ext cx="12191999" cy="33020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Arrow: Pentagon 1">
            <a:extLst>
              <a:ext uri="{FF2B5EF4-FFF2-40B4-BE49-F238E27FC236}">
                <a16:creationId xmlns:a16="http://schemas.microsoft.com/office/drawing/2014/main" id="{1C833563-FE33-A88C-D91F-281EFAB4E6EC}"/>
              </a:ext>
            </a:extLst>
          </p:cNvPr>
          <p:cNvSpPr/>
          <p:nvPr/>
        </p:nvSpPr>
        <p:spPr>
          <a:xfrm>
            <a:off x="1" y="312516"/>
            <a:ext cx="6361042" cy="613458"/>
          </a:xfrm>
          <a:prstGeom prst="homePlat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600" b="1">
                <a:latin typeface="Garamond" panose="02020404030301010803" pitchFamily="18" charset="0"/>
              </a:rPr>
              <a:t>Take Home Message Today</a:t>
            </a:r>
          </a:p>
        </p:txBody>
      </p:sp>
      <p:sp>
        <p:nvSpPr>
          <p:cNvPr id="3" name="TextBox 2">
            <a:extLst>
              <a:ext uri="{FF2B5EF4-FFF2-40B4-BE49-F238E27FC236}">
                <a16:creationId xmlns:a16="http://schemas.microsoft.com/office/drawing/2014/main" id="{D91D4B8E-E2EC-DC03-D7CD-D09D72ADDADE}"/>
              </a:ext>
            </a:extLst>
          </p:cNvPr>
          <p:cNvSpPr txBox="1"/>
          <p:nvPr/>
        </p:nvSpPr>
        <p:spPr>
          <a:xfrm>
            <a:off x="800746" y="1435180"/>
            <a:ext cx="9647583" cy="2554545"/>
          </a:xfrm>
          <a:prstGeom prst="rect">
            <a:avLst/>
          </a:prstGeom>
          <a:noFill/>
        </p:spPr>
        <p:txBody>
          <a:bodyPr wrap="square" rtlCol="0">
            <a:spAutoFit/>
          </a:bodyPr>
          <a:lstStyle/>
          <a:p>
            <a:pPr marL="457200" indent="-457200">
              <a:buFont typeface="Arial" panose="020B0604020202020204" pitchFamily="34" charset="0"/>
              <a:buChar char="•"/>
            </a:pPr>
            <a:r>
              <a:rPr lang="en-US" sz="3200">
                <a:latin typeface="Garamond" panose="02020404030301010803" pitchFamily="18" charset="0"/>
              </a:rPr>
              <a:t>Enfield has a lot of data available to guide planning programs and other supports!</a:t>
            </a:r>
          </a:p>
          <a:p>
            <a:pPr marL="457200" indent="-457200">
              <a:buFont typeface="Arial" panose="020B0604020202020204" pitchFamily="34" charset="0"/>
              <a:buChar char="•"/>
            </a:pPr>
            <a:endParaRPr lang="en-US" sz="3200">
              <a:latin typeface="Garamond" panose="02020404030301010803" pitchFamily="18" charset="0"/>
            </a:endParaRPr>
          </a:p>
          <a:p>
            <a:pPr marL="457200" indent="-457200">
              <a:buFont typeface="Wingdings" panose="05000000000000000000" pitchFamily="2" charset="2"/>
              <a:buChar char="§"/>
            </a:pPr>
            <a:r>
              <a:rPr lang="en-US" sz="3200">
                <a:latin typeface="Garamond" panose="02020404030301010803" pitchFamily="18" charset="0"/>
              </a:rPr>
              <a:t>Enfield has strong partnerships, as evidenced by such robust data collection processes. </a:t>
            </a:r>
          </a:p>
        </p:txBody>
      </p:sp>
      <p:pic>
        <p:nvPicPr>
          <p:cNvPr id="1028" name="Picture 4" descr="Good News Images – Browse 132,387 Stock Photos, Vectors, and ...">
            <a:extLst>
              <a:ext uri="{FF2B5EF4-FFF2-40B4-BE49-F238E27FC236}">
                <a16:creationId xmlns:a16="http://schemas.microsoft.com/office/drawing/2014/main" id="{6EDA803B-8FD1-1DC8-2979-19EE28B444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8350" y="4498931"/>
            <a:ext cx="573405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7081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C746D-492F-4AA2-8A85-71589C7B1F04}"/>
              </a:ext>
            </a:extLst>
          </p:cNvPr>
          <p:cNvSpPr>
            <a:spLocks noGrp="1"/>
          </p:cNvSpPr>
          <p:nvPr>
            <p:ph type="title"/>
          </p:nvPr>
        </p:nvSpPr>
        <p:spPr>
          <a:xfrm>
            <a:off x="838200" y="365126"/>
            <a:ext cx="10515600" cy="621464"/>
          </a:xfrm>
        </p:spPr>
        <p:txBody>
          <a:bodyPr>
            <a:normAutofit fontScale="90000"/>
          </a:bodyPr>
          <a:lstStyle/>
          <a:p>
            <a:r>
              <a:rPr lang="en-US">
                <a:latin typeface="Garamond" panose="02020404030301010803" pitchFamily="18" charset="0"/>
              </a:rPr>
              <a:t>Response Rate</a:t>
            </a:r>
          </a:p>
        </p:txBody>
      </p:sp>
      <p:graphicFrame>
        <p:nvGraphicFramePr>
          <p:cNvPr id="4" name="Content Placeholder 3">
            <a:extLst>
              <a:ext uri="{FF2B5EF4-FFF2-40B4-BE49-F238E27FC236}">
                <a16:creationId xmlns:a16="http://schemas.microsoft.com/office/drawing/2014/main" id="{1F7553ED-918E-4EA2-92F8-D5523E60B7E0}"/>
              </a:ext>
            </a:extLst>
          </p:cNvPr>
          <p:cNvGraphicFramePr>
            <a:graphicFrameLocks noGrp="1"/>
          </p:cNvGraphicFramePr>
          <p:nvPr>
            <p:ph idx="1"/>
          </p:nvPr>
        </p:nvGraphicFramePr>
        <p:xfrm>
          <a:off x="1054768" y="1005521"/>
          <a:ext cx="10082463" cy="5579242"/>
        </p:xfrm>
        <a:graphic>
          <a:graphicData uri="http://schemas.openxmlformats.org/drawingml/2006/table">
            <a:tbl>
              <a:tblPr>
                <a:tableStyleId>{5C22544A-7EE6-4342-B048-85BDC9FD1C3A}</a:tableStyleId>
              </a:tblPr>
              <a:tblGrid>
                <a:gridCol w="3361589">
                  <a:extLst>
                    <a:ext uri="{9D8B030D-6E8A-4147-A177-3AD203B41FA5}">
                      <a16:colId xmlns:a16="http://schemas.microsoft.com/office/drawing/2014/main" val="708000304"/>
                    </a:ext>
                  </a:extLst>
                </a:gridCol>
                <a:gridCol w="2003898">
                  <a:extLst>
                    <a:ext uri="{9D8B030D-6E8A-4147-A177-3AD203B41FA5}">
                      <a16:colId xmlns:a16="http://schemas.microsoft.com/office/drawing/2014/main" val="1067306311"/>
                    </a:ext>
                  </a:extLst>
                </a:gridCol>
                <a:gridCol w="2394314">
                  <a:extLst>
                    <a:ext uri="{9D8B030D-6E8A-4147-A177-3AD203B41FA5}">
                      <a16:colId xmlns:a16="http://schemas.microsoft.com/office/drawing/2014/main" val="642233262"/>
                    </a:ext>
                  </a:extLst>
                </a:gridCol>
                <a:gridCol w="2322662">
                  <a:extLst>
                    <a:ext uri="{9D8B030D-6E8A-4147-A177-3AD203B41FA5}">
                      <a16:colId xmlns:a16="http://schemas.microsoft.com/office/drawing/2014/main" val="3631942736"/>
                    </a:ext>
                  </a:extLst>
                </a:gridCol>
              </a:tblGrid>
              <a:tr h="758942">
                <a:tc>
                  <a:txBody>
                    <a:bodyPr/>
                    <a:lstStyle/>
                    <a:p>
                      <a:pPr algn="ctr" fontAlgn="ctr"/>
                      <a:r>
                        <a:rPr lang="en-US" sz="2400" u="none" strike="noStrike" baseline="0">
                          <a:solidFill>
                            <a:schemeClr val="bg1"/>
                          </a:solidFill>
                          <a:effectLst/>
                          <a:latin typeface="Garamond" panose="02020404030301010803" pitchFamily="18" charset="0"/>
                        </a:rPr>
                        <a:t>Sample Response Rates</a:t>
                      </a:r>
                      <a:endParaRPr lang="en-US" sz="2400" b="1" i="0" u="none" strike="noStrike" baseline="0">
                        <a:solidFill>
                          <a:schemeClr val="bg1"/>
                        </a:solidFill>
                        <a:effectLst/>
                        <a:latin typeface="Garamond" panose="02020404030301010803" pitchFamily="18" charset="0"/>
                      </a:endParaRPr>
                    </a:p>
                  </a:txBody>
                  <a:tcPr marL="9525" marR="9525" marT="9525" marB="0" anchor="ctr">
                    <a:lnB w="12700" cap="flat" cmpd="sng" algn="ctr">
                      <a:solidFill>
                        <a:schemeClr val="tx1"/>
                      </a:solidFill>
                      <a:prstDash val="solid"/>
                      <a:round/>
                      <a:headEnd type="none" w="med" len="med"/>
                      <a:tailEnd type="none" w="med" len="med"/>
                    </a:lnB>
                    <a:solidFill>
                      <a:srgbClr val="006858"/>
                    </a:solidFill>
                  </a:tcPr>
                </a:tc>
                <a:tc>
                  <a:txBody>
                    <a:bodyPr/>
                    <a:lstStyle/>
                    <a:p>
                      <a:pPr algn="ctr" fontAlgn="ctr"/>
                      <a:r>
                        <a:rPr lang="en-US" sz="2400" u="none" strike="noStrike" baseline="0">
                          <a:solidFill>
                            <a:schemeClr val="bg1"/>
                          </a:solidFill>
                          <a:effectLst/>
                          <a:latin typeface="Garamond" panose="02020404030301010803" pitchFamily="18" charset="0"/>
                        </a:rPr>
                        <a:t>Sample Count</a:t>
                      </a:r>
                      <a:endParaRPr lang="en-US" sz="2400" b="1" i="0" u="none" strike="noStrike" baseline="0">
                        <a:solidFill>
                          <a:schemeClr val="bg1"/>
                        </a:solidFill>
                        <a:effectLst/>
                        <a:latin typeface="Garamond" panose="02020404030301010803" pitchFamily="18" charset="0"/>
                      </a:endParaRPr>
                    </a:p>
                  </a:txBody>
                  <a:tcPr marL="9525" marR="9525" marT="9525" marB="0" anchor="ctr">
                    <a:lnB w="12700" cap="flat" cmpd="sng" algn="ctr">
                      <a:solidFill>
                        <a:schemeClr val="tx1"/>
                      </a:solidFill>
                      <a:prstDash val="solid"/>
                      <a:round/>
                      <a:headEnd type="none" w="med" len="med"/>
                      <a:tailEnd type="none" w="med" len="med"/>
                    </a:lnB>
                    <a:solidFill>
                      <a:srgbClr val="006858"/>
                    </a:solidFill>
                  </a:tcPr>
                </a:tc>
                <a:tc>
                  <a:txBody>
                    <a:bodyPr/>
                    <a:lstStyle/>
                    <a:p>
                      <a:pPr algn="ctr" fontAlgn="ctr"/>
                      <a:r>
                        <a:rPr lang="en-US" sz="2400" u="none" strike="noStrike" baseline="0">
                          <a:solidFill>
                            <a:schemeClr val="bg1"/>
                          </a:solidFill>
                          <a:effectLst/>
                          <a:latin typeface="Garamond" panose="02020404030301010803" pitchFamily="18" charset="0"/>
                        </a:rPr>
                        <a:t>Population Count</a:t>
                      </a:r>
                      <a:endParaRPr lang="en-US" sz="2400" b="1" i="0" u="none" strike="noStrike" baseline="0">
                        <a:solidFill>
                          <a:schemeClr val="bg1"/>
                        </a:solidFill>
                        <a:effectLst/>
                        <a:latin typeface="Garamond" panose="02020404030301010803" pitchFamily="18" charset="0"/>
                      </a:endParaRPr>
                    </a:p>
                  </a:txBody>
                  <a:tcPr marL="9525" marR="9525" marT="9525" marB="0" anchor="ctr">
                    <a:lnB w="12700" cap="flat" cmpd="sng" algn="ctr">
                      <a:solidFill>
                        <a:schemeClr val="tx1"/>
                      </a:solidFill>
                      <a:prstDash val="solid"/>
                      <a:round/>
                      <a:headEnd type="none" w="med" len="med"/>
                      <a:tailEnd type="none" w="med" len="med"/>
                    </a:lnB>
                    <a:solidFill>
                      <a:srgbClr val="006858"/>
                    </a:solidFill>
                  </a:tcPr>
                </a:tc>
                <a:tc>
                  <a:txBody>
                    <a:bodyPr/>
                    <a:lstStyle/>
                    <a:p>
                      <a:pPr algn="ctr" fontAlgn="ctr"/>
                      <a:r>
                        <a:rPr lang="en-US" sz="2400" u="none" strike="noStrike" baseline="0">
                          <a:solidFill>
                            <a:schemeClr val="bg1"/>
                          </a:solidFill>
                          <a:effectLst/>
                          <a:latin typeface="Garamond" panose="02020404030301010803" pitchFamily="18" charset="0"/>
                        </a:rPr>
                        <a:t>Response Rate (%)</a:t>
                      </a:r>
                      <a:endParaRPr lang="en-US" sz="2400" b="1" i="0" u="none" strike="noStrike" baseline="0">
                        <a:solidFill>
                          <a:schemeClr val="bg1"/>
                        </a:solidFill>
                        <a:effectLst/>
                        <a:latin typeface="Garamond" panose="02020404030301010803" pitchFamily="18" charset="0"/>
                      </a:endParaRPr>
                    </a:p>
                  </a:txBody>
                  <a:tcPr marL="9525" marR="9525" marT="9525" marB="0" anchor="ctr">
                    <a:lnB w="12700" cap="flat" cmpd="sng" algn="ctr">
                      <a:solidFill>
                        <a:schemeClr val="tx1"/>
                      </a:solidFill>
                      <a:prstDash val="solid"/>
                      <a:round/>
                      <a:headEnd type="none" w="med" len="med"/>
                      <a:tailEnd type="none" w="med" len="med"/>
                    </a:lnB>
                    <a:solidFill>
                      <a:srgbClr val="006858"/>
                    </a:solidFill>
                  </a:tcPr>
                </a:tc>
                <a:extLst>
                  <a:ext uri="{0D108BD9-81ED-4DB2-BD59-A6C34878D82A}">
                    <a16:rowId xmlns:a16="http://schemas.microsoft.com/office/drawing/2014/main" val="3282513592"/>
                  </a:ext>
                </a:extLst>
              </a:tr>
              <a:tr h="482030">
                <a:tc>
                  <a:txBody>
                    <a:bodyPr/>
                    <a:lstStyle/>
                    <a:p>
                      <a:pPr algn="ctr" fontAlgn="ctr"/>
                      <a:r>
                        <a:rPr lang="en-US" sz="2400" b="0" i="0" u="none" strike="noStrike" baseline="0">
                          <a:solidFill>
                            <a:srgbClr val="000000"/>
                          </a:solidFill>
                          <a:effectLst/>
                          <a:latin typeface="Garamond" panose="02020404030301010803" pitchFamily="18" charset="0"/>
                        </a:rPr>
                        <a:t>Grade 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342</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368</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92.93%</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14068479"/>
                  </a:ext>
                </a:extLst>
              </a:tr>
              <a:tr h="482030">
                <a:tc>
                  <a:txBody>
                    <a:bodyPr/>
                    <a:lstStyle/>
                    <a:p>
                      <a:pPr algn="ctr" fontAlgn="ctr"/>
                      <a:r>
                        <a:rPr lang="en-US" sz="2400" u="none" strike="noStrike" baseline="0">
                          <a:effectLst/>
                          <a:latin typeface="Garamond" panose="02020404030301010803" pitchFamily="18" charset="0"/>
                        </a:rPr>
                        <a:t>Grade 7</a:t>
                      </a:r>
                      <a:endParaRPr lang="en-US" sz="2400" b="0" i="0" u="none" strike="noStrike" baseline="0">
                        <a:solidFill>
                          <a:srgbClr val="000000"/>
                        </a:solidFill>
                        <a:effectLst/>
                        <a:latin typeface="Garamond" panose="02020404030301010803"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298</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342</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87.13%</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73098323"/>
                  </a:ext>
                </a:extLst>
              </a:tr>
              <a:tr h="482030">
                <a:tc>
                  <a:txBody>
                    <a:bodyPr/>
                    <a:lstStyle/>
                    <a:p>
                      <a:pPr algn="ctr" fontAlgn="ctr"/>
                      <a:r>
                        <a:rPr lang="en-US" sz="2400" u="none" strike="noStrike" baseline="0">
                          <a:effectLst/>
                          <a:latin typeface="Garamond" panose="02020404030301010803" pitchFamily="18" charset="0"/>
                        </a:rPr>
                        <a:t>Grade 8 </a:t>
                      </a:r>
                      <a:endParaRPr lang="en-US" sz="2400" b="0" i="0" u="none" strike="noStrike" baseline="0">
                        <a:solidFill>
                          <a:srgbClr val="000000"/>
                        </a:solidFill>
                        <a:effectLst/>
                        <a:latin typeface="Garamond" panose="02020404030301010803"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295</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390</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75.64%</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42551701"/>
                  </a:ext>
                </a:extLst>
              </a:tr>
              <a:tr h="482030">
                <a:tc>
                  <a:txBody>
                    <a:bodyPr/>
                    <a:lstStyle/>
                    <a:p>
                      <a:pPr algn="ctr" fontAlgn="ctr"/>
                      <a:r>
                        <a:rPr lang="en-US" sz="2400" u="none" strike="noStrike" baseline="0">
                          <a:effectLst/>
                          <a:latin typeface="Garamond" panose="02020404030301010803" pitchFamily="18" charset="0"/>
                        </a:rPr>
                        <a:t>Grade 9</a:t>
                      </a:r>
                      <a:endParaRPr lang="en-US" sz="2400" b="0" i="0" u="none" strike="noStrike" baseline="0">
                        <a:solidFill>
                          <a:srgbClr val="000000"/>
                        </a:solidFill>
                        <a:effectLst/>
                        <a:latin typeface="Garamond" panose="02020404030301010803"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298</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379</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78.63%</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2991216"/>
                  </a:ext>
                </a:extLst>
              </a:tr>
              <a:tr h="482030">
                <a:tc>
                  <a:txBody>
                    <a:bodyPr/>
                    <a:lstStyle/>
                    <a:p>
                      <a:pPr algn="ctr" fontAlgn="ctr"/>
                      <a:r>
                        <a:rPr lang="en-US" sz="2400" u="none" strike="noStrike" baseline="0">
                          <a:effectLst/>
                          <a:latin typeface="Garamond" panose="02020404030301010803" pitchFamily="18" charset="0"/>
                        </a:rPr>
                        <a:t>Grade 10</a:t>
                      </a:r>
                      <a:endParaRPr lang="en-US" sz="2400" b="0" i="0" u="none" strike="noStrike" baseline="0">
                        <a:solidFill>
                          <a:srgbClr val="000000"/>
                        </a:solidFill>
                        <a:effectLst/>
                        <a:latin typeface="Garamond" panose="02020404030301010803"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329</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399</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82.46%</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05234364"/>
                  </a:ext>
                </a:extLst>
              </a:tr>
              <a:tr h="482030">
                <a:tc>
                  <a:txBody>
                    <a:bodyPr/>
                    <a:lstStyle/>
                    <a:p>
                      <a:pPr algn="ctr" fontAlgn="ctr"/>
                      <a:r>
                        <a:rPr lang="en-US" sz="2400" u="none" strike="noStrike" baseline="0">
                          <a:effectLst/>
                          <a:latin typeface="Garamond" panose="02020404030301010803" pitchFamily="18" charset="0"/>
                        </a:rPr>
                        <a:t>Grade 11</a:t>
                      </a:r>
                      <a:endParaRPr lang="en-US" sz="2400" b="0" i="0" u="none" strike="noStrike" baseline="0">
                        <a:solidFill>
                          <a:srgbClr val="000000"/>
                        </a:solidFill>
                        <a:effectLst/>
                        <a:latin typeface="Garamond" panose="02020404030301010803"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315</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363</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86.78%</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98557347"/>
                  </a:ext>
                </a:extLst>
              </a:tr>
              <a:tr h="482030">
                <a:tc>
                  <a:txBody>
                    <a:bodyPr/>
                    <a:lstStyle/>
                    <a:p>
                      <a:pPr algn="ctr" fontAlgn="ctr"/>
                      <a:r>
                        <a:rPr lang="en-US" sz="2400" u="none" strike="noStrike" baseline="0">
                          <a:effectLst/>
                          <a:latin typeface="Garamond" panose="02020404030301010803" pitchFamily="18" charset="0"/>
                        </a:rPr>
                        <a:t>Grade 12</a:t>
                      </a:r>
                      <a:endParaRPr lang="en-US" sz="2400" b="0" i="0" u="none" strike="noStrike" baseline="0">
                        <a:solidFill>
                          <a:srgbClr val="000000"/>
                        </a:solidFill>
                        <a:effectLst/>
                        <a:latin typeface="Garamond" panose="02020404030301010803"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261</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368</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2400">
                          <a:effectLst/>
                          <a:latin typeface="Garamond" panose="02020404030301010803" pitchFamily="18" charset="0"/>
                          <a:ea typeface="Times New Roman" panose="02020603050405020304" pitchFamily="18" charset="0"/>
                        </a:rPr>
                        <a:t>70.92%</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13476841"/>
                  </a:ext>
                </a:extLst>
              </a:tr>
              <a:tr h="482030">
                <a:tc>
                  <a:txBody>
                    <a:bodyPr/>
                    <a:lstStyle/>
                    <a:p>
                      <a:pPr algn="ctr" fontAlgn="ctr"/>
                      <a:r>
                        <a:rPr lang="en-US" sz="2400" b="1" u="none" strike="noStrike" baseline="0">
                          <a:effectLst/>
                          <a:latin typeface="Garamond" panose="02020404030301010803" pitchFamily="18" charset="0"/>
                        </a:rPr>
                        <a:t>Grades 6-8</a:t>
                      </a:r>
                      <a:endParaRPr lang="en-US" sz="2400" b="1" i="0" u="none" strike="noStrike" baseline="0">
                        <a:solidFill>
                          <a:srgbClr val="000000"/>
                        </a:solidFill>
                        <a:effectLst/>
                        <a:latin typeface="Garamond" panose="02020404030301010803"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Garamond" panose="02020404030301010803" pitchFamily="18" charset="0"/>
                          <a:ea typeface="Times New Roman" panose="02020603050405020304" pitchFamily="18" charset="0"/>
                        </a:rPr>
                        <a:t>935</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2400" b="1">
                          <a:solidFill>
                            <a:srgbClr val="000000"/>
                          </a:solidFill>
                          <a:effectLst/>
                          <a:latin typeface="Garamond" panose="02020404030301010803" pitchFamily="18" charset="0"/>
                          <a:ea typeface="Times New Roman" panose="02020603050405020304" pitchFamily="18" charset="0"/>
                          <a:cs typeface="Arial" panose="020B0604020202020204" pitchFamily="34" charset="0"/>
                        </a:rPr>
                        <a:t>1100</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Garamond" panose="02020404030301010803" pitchFamily="18" charset="0"/>
                          <a:ea typeface="Times New Roman" panose="02020603050405020304" pitchFamily="18" charset="0"/>
                        </a:rPr>
                        <a:t>85.00%</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736021068"/>
                  </a:ext>
                </a:extLst>
              </a:tr>
              <a:tr h="482030">
                <a:tc>
                  <a:txBody>
                    <a:bodyPr/>
                    <a:lstStyle/>
                    <a:p>
                      <a:pPr algn="ctr" fontAlgn="ctr"/>
                      <a:r>
                        <a:rPr lang="en-US" sz="2400" b="1" u="none" strike="noStrike" baseline="0">
                          <a:effectLst/>
                          <a:latin typeface="Garamond" panose="02020404030301010803" pitchFamily="18" charset="0"/>
                        </a:rPr>
                        <a:t>Grades 9-12 </a:t>
                      </a:r>
                      <a:endParaRPr lang="en-US" sz="2400" b="1" i="0" u="none" strike="noStrike" baseline="0">
                        <a:solidFill>
                          <a:srgbClr val="000000"/>
                        </a:solidFill>
                        <a:effectLst/>
                        <a:latin typeface="Garamond" panose="02020404030301010803"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Garamond" panose="02020404030301010803" pitchFamily="18" charset="0"/>
                          <a:ea typeface="Times New Roman" panose="02020603050405020304" pitchFamily="18" charset="0"/>
                        </a:rPr>
                        <a:t>1203</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2400" b="1">
                          <a:solidFill>
                            <a:srgbClr val="000000"/>
                          </a:solidFill>
                          <a:effectLst/>
                          <a:latin typeface="Garamond" panose="02020404030301010803" pitchFamily="18" charset="0"/>
                          <a:ea typeface="Times New Roman" panose="02020603050405020304" pitchFamily="18" charset="0"/>
                        </a:rPr>
                        <a:t>1509</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Garamond" panose="02020404030301010803" pitchFamily="18" charset="0"/>
                          <a:ea typeface="Times New Roman" panose="02020603050405020304" pitchFamily="18" charset="0"/>
                        </a:rPr>
                        <a:t>79.72%</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569611167"/>
                  </a:ext>
                </a:extLst>
              </a:tr>
              <a:tr h="482030">
                <a:tc>
                  <a:txBody>
                    <a:bodyPr/>
                    <a:lstStyle/>
                    <a:p>
                      <a:pPr algn="ctr" fontAlgn="ctr"/>
                      <a:r>
                        <a:rPr lang="en-US" sz="2400" b="1" u="none" strike="noStrike" baseline="0">
                          <a:effectLst/>
                          <a:latin typeface="Garamond" panose="02020404030301010803" pitchFamily="18" charset="0"/>
                        </a:rPr>
                        <a:t>Grades 6-12</a:t>
                      </a:r>
                      <a:endParaRPr lang="en-US" sz="2400" b="1" i="0" u="none" strike="noStrike" baseline="0">
                        <a:solidFill>
                          <a:srgbClr val="000000"/>
                        </a:solidFill>
                        <a:effectLst/>
                        <a:latin typeface="Garamond" panose="02020404030301010803" pitchFamily="18"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Garamond" panose="02020404030301010803" pitchFamily="18" charset="0"/>
                          <a:ea typeface="Times New Roman" panose="02020603050405020304" pitchFamily="18" charset="0"/>
                        </a:rPr>
                        <a:t>2138</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2400" b="1">
                          <a:solidFill>
                            <a:srgbClr val="000000"/>
                          </a:solidFill>
                          <a:effectLst/>
                          <a:latin typeface="Garamond" panose="02020404030301010803" pitchFamily="18" charset="0"/>
                          <a:ea typeface="Times New Roman" panose="02020603050405020304" pitchFamily="18" charset="0"/>
                          <a:cs typeface="Arial" panose="020B0604020202020204" pitchFamily="34" charset="0"/>
                        </a:rPr>
                        <a:t>2609</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algn="ctr">
                        <a:spcBef>
                          <a:spcPts val="0"/>
                        </a:spcBef>
                        <a:spcAft>
                          <a:spcPts val="0"/>
                        </a:spcAft>
                      </a:pPr>
                      <a:r>
                        <a:rPr lang="en-US" sz="2400">
                          <a:solidFill>
                            <a:srgbClr val="000000"/>
                          </a:solidFill>
                          <a:effectLst/>
                          <a:latin typeface="Garamond" panose="02020404030301010803" pitchFamily="18" charset="0"/>
                          <a:ea typeface="Times New Roman" panose="02020603050405020304" pitchFamily="18" charset="0"/>
                        </a:rPr>
                        <a:t>81.95%</a:t>
                      </a:r>
                      <a:endParaRPr lang="en-US" sz="240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781662069"/>
                  </a:ext>
                </a:extLst>
              </a:tr>
            </a:tbl>
          </a:graphicData>
        </a:graphic>
      </p:graphicFrame>
      <p:sp>
        <p:nvSpPr>
          <p:cNvPr id="6" name="Rectangle 5">
            <a:extLst>
              <a:ext uri="{FF2B5EF4-FFF2-40B4-BE49-F238E27FC236}">
                <a16:creationId xmlns:a16="http://schemas.microsoft.com/office/drawing/2014/main" id="{350C8FA5-0E10-1B2B-8DCA-3D075888AE3F}"/>
              </a:ext>
            </a:extLst>
          </p:cNvPr>
          <p:cNvSpPr/>
          <p:nvPr/>
        </p:nvSpPr>
        <p:spPr>
          <a:xfrm>
            <a:off x="0" y="6663350"/>
            <a:ext cx="12192000" cy="19465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tar: 5 Points 7">
            <a:extLst>
              <a:ext uri="{FF2B5EF4-FFF2-40B4-BE49-F238E27FC236}">
                <a16:creationId xmlns:a16="http://schemas.microsoft.com/office/drawing/2014/main" id="{61C01831-659B-D7BD-4762-EE917A199B0E}"/>
              </a:ext>
            </a:extLst>
          </p:cNvPr>
          <p:cNvSpPr>
            <a:spLocks noChangeAspect="1"/>
          </p:cNvSpPr>
          <p:nvPr/>
        </p:nvSpPr>
        <p:spPr>
          <a:xfrm>
            <a:off x="10644513" y="6035674"/>
            <a:ext cx="689803" cy="640080"/>
          </a:xfrm>
          <a:prstGeom prst="star5">
            <a:avLst/>
          </a:prstGeom>
          <a:gradFill flip="none" rotWithShape="1">
            <a:gsLst>
              <a:gs pos="22000">
                <a:srgbClr val="FAE9B8"/>
              </a:gs>
              <a:gs pos="15000">
                <a:srgbClr val="F0D176"/>
              </a:gs>
              <a:gs pos="0">
                <a:srgbClr val="CC9900"/>
              </a:gs>
              <a:gs pos="65000">
                <a:srgbClr val="FFF0C2"/>
              </a:gs>
              <a:gs pos="58000">
                <a:srgbClr val="E0BB4B"/>
              </a:gs>
              <a:gs pos="72000">
                <a:srgbClr val="DBA400"/>
              </a:gs>
              <a:gs pos="100000">
                <a:srgbClr val="CC9900"/>
              </a:gs>
            </a:gsLst>
            <a:lin ang="2700000" scaled="1"/>
            <a:tileRect/>
          </a:gradFill>
          <a:ln w="3175">
            <a:solidFill>
              <a:srgbClr val="DBA400"/>
            </a:solidFill>
          </a:ln>
          <a:scene3d>
            <a:camera prst="orthographicFront"/>
            <a:lightRig rig="threePt" dir="t"/>
          </a:scene3d>
          <a:sp3d extrusionH="12700">
            <a:bevelT w="31750" h="25400" prst="angle"/>
            <a:bevelB w="44450" h="4445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7104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a:extLst>
              <a:ext uri="{FF2B5EF4-FFF2-40B4-BE49-F238E27FC236}">
                <a16:creationId xmlns:a16="http://schemas.microsoft.com/office/drawing/2014/main" id="{F3EA6FF4-8463-4F6A-A5DA-D8044C3F4519}"/>
              </a:ext>
            </a:extLst>
          </p:cNvPr>
          <p:cNvSpPr txBox="1">
            <a:spLocks/>
          </p:cNvSpPr>
          <p:nvPr/>
        </p:nvSpPr>
        <p:spPr>
          <a:xfrm>
            <a:off x="838200" y="132465"/>
            <a:ext cx="10515600" cy="645528"/>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a:latin typeface="Garamond" panose="02020404030301010803" pitchFamily="18" charset="0"/>
              </a:rPr>
              <a:t>Perceived Gaming Assets and Consequences – Past Year</a:t>
            </a:r>
          </a:p>
        </p:txBody>
      </p:sp>
      <p:sp>
        <p:nvSpPr>
          <p:cNvPr id="7" name="Rectangle 6">
            <a:extLst>
              <a:ext uri="{FF2B5EF4-FFF2-40B4-BE49-F238E27FC236}">
                <a16:creationId xmlns:a16="http://schemas.microsoft.com/office/drawing/2014/main" id="{C1A43245-AD4A-4E1A-B93F-B7A30B39E1FC}"/>
              </a:ext>
            </a:extLst>
          </p:cNvPr>
          <p:cNvSpPr/>
          <p:nvPr/>
        </p:nvSpPr>
        <p:spPr>
          <a:xfrm>
            <a:off x="0" y="6663350"/>
            <a:ext cx="12192000" cy="19465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Chart 1">
            <a:extLst>
              <a:ext uri="{FF2B5EF4-FFF2-40B4-BE49-F238E27FC236}">
                <a16:creationId xmlns:a16="http://schemas.microsoft.com/office/drawing/2014/main" id="{62F3C575-11BF-4EA1-A000-D792EDB37BB5}"/>
              </a:ext>
            </a:extLst>
          </p:cNvPr>
          <p:cNvGraphicFramePr/>
          <p:nvPr/>
        </p:nvGraphicFramePr>
        <p:xfrm>
          <a:off x="554803" y="616449"/>
          <a:ext cx="11214409" cy="61090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52009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4">
            <a:extLst>
              <a:ext uri="{FF2B5EF4-FFF2-40B4-BE49-F238E27FC236}">
                <a16:creationId xmlns:a16="http://schemas.microsoft.com/office/drawing/2014/main" id="{67533BEA-912B-4729-BC74-85876B341539}"/>
              </a:ext>
            </a:extLst>
          </p:cNvPr>
          <p:cNvSpPr txBox="1">
            <a:spLocks/>
          </p:cNvSpPr>
          <p:nvPr/>
        </p:nvSpPr>
        <p:spPr>
          <a:xfrm>
            <a:off x="838200" y="132465"/>
            <a:ext cx="10515600" cy="645528"/>
          </a:xfrm>
          <a:prstGeom prst="rect">
            <a:avLst/>
          </a:prstGeom>
        </p:spPr>
        <p:txBody>
          <a:bodyP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a:latin typeface="Garamond" panose="02020404030301010803" pitchFamily="18" charset="0"/>
              </a:rPr>
              <a:t>Perceived Social Media Assets and Consequences – Past Year</a:t>
            </a:r>
          </a:p>
        </p:txBody>
      </p:sp>
      <p:sp>
        <p:nvSpPr>
          <p:cNvPr id="7" name="Rectangle 6">
            <a:extLst>
              <a:ext uri="{FF2B5EF4-FFF2-40B4-BE49-F238E27FC236}">
                <a16:creationId xmlns:a16="http://schemas.microsoft.com/office/drawing/2014/main" id="{E298471E-0172-4A14-9E05-BDF971D9EF96}"/>
              </a:ext>
            </a:extLst>
          </p:cNvPr>
          <p:cNvSpPr/>
          <p:nvPr/>
        </p:nvSpPr>
        <p:spPr>
          <a:xfrm>
            <a:off x="0" y="6663350"/>
            <a:ext cx="12192000" cy="19465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Chart 1">
            <a:extLst>
              <a:ext uri="{FF2B5EF4-FFF2-40B4-BE49-F238E27FC236}">
                <a16:creationId xmlns:a16="http://schemas.microsoft.com/office/drawing/2014/main" id="{B47A0279-69A9-456C-BF27-946B4ACDA657}"/>
              </a:ext>
            </a:extLst>
          </p:cNvPr>
          <p:cNvGraphicFramePr/>
          <p:nvPr/>
        </p:nvGraphicFramePr>
        <p:xfrm>
          <a:off x="280827" y="619433"/>
          <a:ext cx="11709115" cy="588308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34999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2D0C306-4DAE-4385-BF93-85B56311D2A6}"/>
              </a:ext>
            </a:extLst>
          </p:cNvPr>
          <p:cNvSpPr>
            <a:spLocks noGrp="1"/>
          </p:cNvSpPr>
          <p:nvPr>
            <p:ph type="ctrTitle"/>
          </p:nvPr>
        </p:nvSpPr>
        <p:spPr/>
        <p:txBody>
          <a:bodyPr/>
          <a:lstStyle/>
          <a:p>
            <a:r>
              <a:rPr lang="en-US">
                <a:latin typeface="Garamond" panose="02020404030301010803" pitchFamily="18" charset="0"/>
              </a:rPr>
              <a:t>Emotional Health </a:t>
            </a:r>
          </a:p>
        </p:txBody>
      </p:sp>
      <p:grpSp>
        <p:nvGrpSpPr>
          <p:cNvPr id="5" name="Group 97">
            <a:extLst>
              <a:ext uri="{FF2B5EF4-FFF2-40B4-BE49-F238E27FC236}">
                <a16:creationId xmlns:a16="http://schemas.microsoft.com/office/drawing/2014/main" id="{12A714D1-72CC-40C9-B53A-89265727552A}"/>
              </a:ext>
            </a:extLst>
          </p:cNvPr>
          <p:cNvGrpSpPr/>
          <p:nvPr/>
        </p:nvGrpSpPr>
        <p:grpSpPr>
          <a:xfrm>
            <a:off x="4233" y="5715000"/>
            <a:ext cx="12192001" cy="1676400"/>
            <a:chOff x="0" y="0"/>
            <a:chExt cx="12192000" cy="1676400"/>
          </a:xfrm>
        </p:grpSpPr>
        <p:pic>
          <p:nvPicPr>
            <p:cNvPr id="6" name="BWSC19_footer_ppt.png">
              <a:extLst>
                <a:ext uri="{FF2B5EF4-FFF2-40B4-BE49-F238E27FC236}">
                  <a16:creationId xmlns:a16="http://schemas.microsoft.com/office/drawing/2014/main" id="{68B4F1CA-DB2C-4EFC-849B-97B8ED0BECAD}"/>
                </a:ext>
              </a:extLst>
            </p:cNvPr>
            <p:cNvPicPr>
              <a:picLocks noChangeAspect="1"/>
            </p:cNvPicPr>
            <p:nvPr/>
          </p:nvPicPr>
          <p:blipFill>
            <a:blip r:embed="rId2"/>
            <a:srcRect t="39" b="39"/>
            <a:stretch>
              <a:fillRect/>
            </a:stretch>
          </p:blipFill>
          <p:spPr>
            <a:xfrm>
              <a:off x="0" y="0"/>
              <a:ext cx="12192000" cy="1270000"/>
            </a:xfrm>
            <a:prstGeom prst="rect">
              <a:avLst/>
            </a:prstGeom>
            <a:ln w="12700" cap="flat">
              <a:noFill/>
              <a:miter lim="400000"/>
            </a:ln>
            <a:effectLst/>
          </p:spPr>
        </p:pic>
        <p:sp>
          <p:nvSpPr>
            <p:cNvPr id="7" name="Shape 96">
              <a:extLst>
                <a:ext uri="{FF2B5EF4-FFF2-40B4-BE49-F238E27FC236}">
                  <a16:creationId xmlns:a16="http://schemas.microsoft.com/office/drawing/2014/main" id="{B89871BA-FC58-45C3-8F01-A0DC59DB8228}"/>
                </a:ext>
              </a:extLst>
            </p:cNvPr>
            <p:cNvSpPr/>
            <p:nvPr/>
          </p:nvSpPr>
          <p:spPr>
            <a:xfrm>
              <a:off x="0" y="1346200"/>
              <a:ext cx="12192000" cy="330200"/>
            </a:xfrm>
            <a:prstGeom prst="rect">
              <a:avLst/>
            </a:prstGeom>
            <a:noFill/>
            <a:ln w="12700" cap="flat">
              <a:noFill/>
              <a:miter lim="400000"/>
            </a:ln>
            <a:effectLst/>
          </p:spPr>
          <p:txBody>
            <a:bodyPr wrap="square" lIns="76200" tIns="76200" rIns="76200" bIns="76200" numCol="1" anchor="t">
              <a:noAutofit/>
            </a:bodyPr>
            <a:lstStyle/>
            <a:p>
              <a:pPr algn="r">
                <a:defRPr sz="1200">
                  <a:solidFill>
                    <a:srgbClr val="888888"/>
                  </a:solidFill>
                </a:defRPr>
              </a:pPr>
              <a:endParaRPr/>
            </a:p>
          </p:txBody>
        </p:sp>
      </p:grpSp>
    </p:spTree>
    <p:extLst>
      <p:ext uri="{BB962C8B-B14F-4D97-AF65-F5344CB8AC3E}">
        <p14:creationId xmlns:p14="http://schemas.microsoft.com/office/powerpoint/2010/main" val="1118996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3DE11D-F45A-C1C1-7327-DD05B36CDB0A}"/>
              </a:ext>
            </a:extLst>
          </p:cNvPr>
          <p:cNvSpPr/>
          <p:nvPr/>
        </p:nvSpPr>
        <p:spPr>
          <a:xfrm>
            <a:off x="0" y="6663350"/>
            <a:ext cx="12192000" cy="194650"/>
          </a:xfrm>
          <a:prstGeom prst="rect">
            <a:avLst/>
          </a:prstGeom>
          <a:solidFill>
            <a:srgbClr val="00685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A05A243-0074-0D47-70D2-E340B9C323A8}"/>
              </a:ext>
            </a:extLst>
          </p:cNvPr>
          <p:cNvSpPr txBox="1"/>
          <p:nvPr/>
        </p:nvSpPr>
        <p:spPr>
          <a:xfrm>
            <a:off x="3044792" y="123642"/>
            <a:ext cx="6102416" cy="707886"/>
          </a:xfrm>
          <a:prstGeom prst="rect">
            <a:avLst/>
          </a:prstGeom>
          <a:noFill/>
        </p:spPr>
        <p:txBody>
          <a:bodyPr wrap="square">
            <a:spAutoFit/>
          </a:bodyPr>
          <a:lstStyle/>
          <a:p>
            <a:pPr algn="ctr" rtl="0">
              <a:defRPr sz="3200" b="0" i="0" u="none" strike="noStrike" kern="1200" baseline="0">
                <a:solidFill>
                  <a:prstClr val="black"/>
                </a:solidFill>
                <a:latin typeface="Garamond" panose="02020404030301010803" pitchFamily="18" charset="0"/>
                <a:ea typeface="+mn-ea"/>
                <a:cs typeface="+mn-cs"/>
              </a:defRPr>
            </a:pPr>
            <a:r>
              <a:rPr lang="en-US" sz="4000" b="0" i="0" baseline="0">
                <a:effectLst/>
              </a:rPr>
              <a:t>Anxiety Level by Source</a:t>
            </a:r>
            <a:endParaRPr lang="en-US" sz="4000">
              <a:effectLst/>
            </a:endParaRPr>
          </a:p>
        </p:txBody>
      </p:sp>
      <p:graphicFrame>
        <p:nvGraphicFramePr>
          <p:cNvPr id="4" name="Chart 3">
            <a:extLst>
              <a:ext uri="{FF2B5EF4-FFF2-40B4-BE49-F238E27FC236}">
                <a16:creationId xmlns:a16="http://schemas.microsoft.com/office/drawing/2014/main" id="{19212D1A-BA0F-4F09-88F9-AF044E3BDEAE}"/>
              </a:ext>
            </a:extLst>
          </p:cNvPr>
          <p:cNvGraphicFramePr/>
          <p:nvPr/>
        </p:nvGraphicFramePr>
        <p:xfrm>
          <a:off x="359595" y="831527"/>
          <a:ext cx="11578975" cy="5682289"/>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a:extLst>
              <a:ext uri="{FF2B5EF4-FFF2-40B4-BE49-F238E27FC236}">
                <a16:creationId xmlns:a16="http://schemas.microsoft.com/office/drawing/2014/main" id="{3A1CFA81-B164-46A2-745F-1EB42E678E48}"/>
              </a:ext>
            </a:extLst>
          </p:cNvPr>
          <p:cNvSpPr txBox="1"/>
          <p:nvPr/>
        </p:nvSpPr>
        <p:spPr>
          <a:xfrm>
            <a:off x="7442770" y="831526"/>
            <a:ext cx="4495800" cy="1200329"/>
          </a:xfrm>
          <a:prstGeom prst="rect">
            <a:avLst/>
          </a:prstGeom>
          <a:solidFill>
            <a:schemeClr val="bg1">
              <a:alpha val="76000"/>
            </a:schemeClr>
          </a:solidFill>
        </p:spPr>
        <p:txBody>
          <a:bodyPr wrap="square" rtlCol="0">
            <a:spAutoFit/>
          </a:bodyPr>
          <a:lstStyle/>
          <a:p>
            <a:pPr algn="ctr"/>
            <a:r>
              <a:rPr lang="en-US" sz="2400">
                <a:latin typeface="Garamond" panose="02020404030301010803" pitchFamily="18" charset="0"/>
              </a:rPr>
              <a:t>33% of youth report “almost always” or “always” feeling anxious or nervous in the past year</a:t>
            </a:r>
          </a:p>
        </p:txBody>
      </p:sp>
    </p:spTree>
    <p:extLst>
      <p:ext uri="{BB962C8B-B14F-4D97-AF65-F5344CB8AC3E}">
        <p14:creationId xmlns:p14="http://schemas.microsoft.com/office/powerpoint/2010/main" val="761130761"/>
      </p:ext>
    </p:extLst>
  </p:cSld>
  <p:clrMapOvr>
    <a:masterClrMapping/>
  </p:clrMapOvr>
</p:sld>
</file>

<file path=ppt/theme/_rels/themeOverride2.xml.rels><?xml version="1.0" encoding="UTF-8" standalone="yes"?>
<Relationships xmlns="http://schemas.openxmlformats.org/package/2006/relationships"><Relationship Id="rId1" Type="http://schemas.openxmlformats.org/officeDocument/2006/relationships/image" Target="../media/image3.jpeg"/></Relationships>
</file>

<file path=ppt/theme/_rels/themeOverride3.xml.rels><?xml version="1.0" encoding="UTF-8" standalone="yes"?>
<Relationships xmlns="http://schemas.openxmlformats.org/package/2006/relationships"><Relationship Id="rId1" Type="http://schemas.openxmlformats.org/officeDocument/2006/relationships/image" Target="../media/image3.jpeg"/></Relationships>
</file>

<file path=ppt/theme/_rels/themeOverride4.xml.rels><?xml version="1.0" encoding="UTF-8" standalone="yes"?>
<Relationships xmlns="http://schemas.openxmlformats.org/package/2006/relationships"><Relationship Id="rId1" Type="http://schemas.openxmlformats.org/officeDocument/2006/relationships/image" Target="../media/image3.jpeg"/></Relationships>
</file>

<file path=ppt/theme/_rels/themeOverride5.xml.rels><?xml version="1.0" encoding="UTF-8" standalone="yes"?>
<Relationships xmlns="http://schemas.openxmlformats.org/package/2006/relationships"><Relationship Id="rId1" Type="http://schemas.openxmlformats.org/officeDocument/2006/relationships/image" Target="../media/image3.jpeg"/></Relationships>
</file>

<file path=ppt/theme/_rels/themeOverride6.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60e968c-91b1-46e1-8d76-2d58a43d9265" xsi:nil="true"/>
    <lcf76f155ced4ddcb4097134ff3c332f xmlns="9bd675ff-df9b-4bf4-8892-422c8037e4c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230AB8070978345A0576F586D46A385" ma:contentTypeVersion="18" ma:contentTypeDescription="Create a new document." ma:contentTypeScope="" ma:versionID="fd11bbed5daf6776e5ea2585a97eb290">
  <xsd:schema xmlns:xsd="http://www.w3.org/2001/XMLSchema" xmlns:xs="http://www.w3.org/2001/XMLSchema" xmlns:p="http://schemas.microsoft.com/office/2006/metadata/properties" xmlns:ns2="9bd675ff-df9b-4bf4-8892-422c8037e4c4" xmlns:ns3="560e968c-91b1-46e1-8d76-2d58a43d9265" targetNamespace="http://schemas.microsoft.com/office/2006/metadata/properties" ma:root="true" ma:fieldsID="df3b70f83aecef627503f4e489483c49" ns2:_="" ns3:_="">
    <xsd:import namespace="9bd675ff-df9b-4bf4-8892-422c8037e4c4"/>
    <xsd:import namespace="560e968c-91b1-46e1-8d76-2d58a43d926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d675ff-df9b-4bf4-8892-422c8037e4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3451c45-0226-438d-9590-fcc6de5531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LengthInSeconds" ma:index="24" nillable="true" ma:displayName="MediaLengthInSeconds" ma:hidden="true" ma:internalName="MediaLengthInSeconds" ma:readOnly="true">
      <xsd:simpleType>
        <xsd:restriction base="dms:Unknown"/>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60e968c-91b1-46e1-8d76-2d58a43d9265"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1010e0f2-5a5d-4d21-ae76-5b8fef783d6f}" ma:internalName="TaxCatchAll" ma:showField="CatchAllData" ma:web="560e968c-91b1-46e1-8d76-2d58a43d926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78AFC8-8C4C-48B4-B504-5D281223BF3C}">
  <ds:schemaRefs>
    <ds:schemaRef ds:uri="560e968c-91b1-46e1-8d76-2d58a43d9265"/>
    <ds:schemaRef ds:uri="9bd675ff-df9b-4bf4-8892-422c8037e4c4"/>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F78CF4E1-9384-4C9C-8168-2F3CB917CBBC}">
  <ds:schemaRefs>
    <ds:schemaRef ds:uri="http://schemas.microsoft.com/sharepoint/v3/contenttype/forms"/>
  </ds:schemaRefs>
</ds:datastoreItem>
</file>

<file path=customXml/itemProps3.xml><?xml version="1.0" encoding="utf-8"?>
<ds:datastoreItem xmlns:ds="http://schemas.openxmlformats.org/officeDocument/2006/customXml" ds:itemID="{3D5D39FC-C810-41C1-B38C-F443E628585F}">
  <ds:schemaRefs>
    <ds:schemaRef ds:uri="560e968c-91b1-46e1-8d76-2d58a43d9265"/>
    <ds:schemaRef ds:uri="9bd675ff-df9b-4bf4-8892-422c8037e4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46</Slides>
  <Notes>10</Notes>
  <HiddenSlides>0</HiddenSlide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Office Theme</vt:lpstr>
      <vt:lpstr>  Enfield Youth Voices Count Survey Results, 2023</vt:lpstr>
      <vt:lpstr> Enfield Youth Voices Count Survey Results, 2023</vt:lpstr>
      <vt:lpstr>Background </vt:lpstr>
      <vt:lpstr>Analysis</vt:lpstr>
      <vt:lpstr>Response Rate</vt:lpstr>
      <vt:lpstr>PowerPoint Presentation</vt:lpstr>
      <vt:lpstr>PowerPoint Presentation</vt:lpstr>
      <vt:lpstr>Emotional Health </vt:lpstr>
      <vt:lpstr>PowerPoint Presentation</vt:lpstr>
      <vt:lpstr>PowerPoint Presentation</vt:lpstr>
      <vt:lpstr>Substance Use and Perceptions   </vt:lpstr>
      <vt:lpstr>PowerPoint Presentation</vt:lpstr>
      <vt:lpstr>PowerPoint Presentation</vt:lpstr>
      <vt:lpstr>PowerPoint Presentation</vt:lpstr>
      <vt:lpstr>PowerPoint Presentation</vt:lpstr>
      <vt:lpstr>PowerPoint Presentation</vt:lpstr>
      <vt:lpstr>Risk Factors for Any Substances Use Grades 6-12 </vt:lpstr>
      <vt:lpstr>Enfield Adult and Young Adult Community Survey 2023-2024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Enfield Adult and Young Adult Community Survey 2023-2024</dc:title>
  <dc:creator>Alyssa Gilbert</dc:creator>
  <cp:revision>1</cp:revision>
  <cp:lastPrinted>2024-04-25T16:57:41Z</cp:lastPrinted>
  <dcterms:created xsi:type="dcterms:W3CDTF">2024-04-17T21:15:46Z</dcterms:created>
  <dcterms:modified xsi:type="dcterms:W3CDTF">2024-09-23T15:14:46Z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0x010100E230AB8070978345A0576F586D46A385</vt:lpwstr>
  </property>
  <property fmtid="{D5CDD505-2E9C-101B-9397-08002B2CF9AE}" pid="3" name="MediaServiceImageTags">
    <vt:lpwstr/>
  </property>
</Properties>
</file>