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2.xml" ContentType="application/vnd.openxmlformats-officedocument.themeOverrid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56" r:id="rId5"/>
    <p:sldId id="302" r:id="rId6"/>
    <p:sldId id="340" r:id="rId7"/>
    <p:sldId id="342" r:id="rId8"/>
    <p:sldId id="343" r:id="rId9"/>
    <p:sldId id="344" r:id="rId10"/>
    <p:sldId id="257" r:id="rId11"/>
    <p:sldId id="258" r:id="rId12"/>
    <p:sldId id="259" r:id="rId13"/>
    <p:sldId id="260" r:id="rId14"/>
    <p:sldId id="261" r:id="rId15"/>
    <p:sldId id="262" r:id="rId16"/>
    <p:sldId id="294" r:id="rId17"/>
    <p:sldId id="268" r:id="rId18"/>
    <p:sldId id="264" r:id="rId19"/>
    <p:sldId id="265" r:id="rId20"/>
    <p:sldId id="266" r:id="rId21"/>
    <p:sldId id="267" r:id="rId22"/>
    <p:sldId id="271" r:id="rId23"/>
    <p:sldId id="269" r:id="rId24"/>
    <p:sldId id="272" r:id="rId25"/>
    <p:sldId id="274" r:id="rId26"/>
    <p:sldId id="273" r:id="rId27"/>
    <p:sldId id="280" r:id="rId28"/>
    <p:sldId id="275" r:id="rId29"/>
    <p:sldId id="276" r:id="rId30"/>
    <p:sldId id="277" r:id="rId31"/>
    <p:sldId id="278" r:id="rId32"/>
    <p:sldId id="279" r:id="rId33"/>
    <p:sldId id="282" r:id="rId34"/>
    <p:sldId id="283" r:id="rId35"/>
    <p:sldId id="284" r:id="rId36"/>
    <p:sldId id="285" r:id="rId37"/>
    <p:sldId id="287" r:id="rId38"/>
    <p:sldId id="288" r:id="rId39"/>
    <p:sldId id="289" r:id="rId40"/>
    <p:sldId id="290" r:id="rId41"/>
    <p:sldId id="292" r:id="rId42"/>
    <p:sldId id="293" r:id="rId43"/>
    <p:sldId id="296" r:id="rId44"/>
    <p:sldId id="297" r:id="rId45"/>
    <p:sldId id="298" r:id="rId46"/>
    <p:sldId id="299" r:id="rId47"/>
    <p:sldId id="300" r:id="rId48"/>
    <p:sldId id="301" r:id="rId49"/>
    <p:sldId id="34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nnie Smith" initials="BS" lastIdx="4" clrIdx="0">
    <p:extLst>
      <p:ext uri="{19B8F6BF-5375-455C-9EA6-DF929625EA0E}">
        <p15:presenceInfo xmlns:p15="http://schemas.microsoft.com/office/powerpoint/2012/main" userId="038d1228626589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94599" autoAdjust="0"/>
  </p:normalViewPr>
  <p:slideViewPr>
    <p:cSldViewPr snapToGrid="0">
      <p:cViewPr varScale="1">
        <p:scale>
          <a:sx n="107" d="100"/>
          <a:sy n="107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36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11.bin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13.bin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8.bin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0.bin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1.bin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2.bin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3.bin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24.bin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25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3200"/>
              <a:t>Past Month</a:t>
            </a:r>
            <a:r>
              <a:rPr lang="en-US" sz="3200" baseline="0"/>
              <a:t> Use of Drugs and Gambling</a:t>
            </a:r>
          </a:p>
          <a:p>
            <a:pPr>
              <a:defRPr sz="3200">
                <a:solidFill>
                  <a:schemeClr val="tx1"/>
                </a:solidFill>
              </a:defRPr>
            </a:pPr>
            <a:endParaRPr lang="en-US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997739865850101"/>
          <c:w val="0.93888888888888888"/>
          <c:h val="0.50589457567804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Sheet1!$K$3</c:f>
              <c:strCache>
                <c:ptCount val="1"/>
                <c:pt idx="0">
                  <c:v>Grade 6 - 8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strRef>
              <c:f>Sheet1!$J$4:$J$11</c:f>
              <c:strCache>
                <c:ptCount val="8"/>
                <c:pt idx="0">
                  <c:v>Alcohol</c:v>
                </c:pt>
                <c:pt idx="1">
                  <c:v>Marijuana</c:v>
                </c:pt>
                <c:pt idx="2">
                  <c:v>E-Cigs</c:v>
                </c:pt>
                <c:pt idx="3">
                  <c:v>Gambling</c:v>
                </c:pt>
                <c:pt idx="4">
                  <c:v>Binge Drinking </c:v>
                </c:pt>
                <c:pt idx="5">
                  <c:v>RX</c:v>
                </c:pt>
                <c:pt idx="6">
                  <c:v>Cigarettes</c:v>
                </c:pt>
                <c:pt idx="7">
                  <c:v>Heroin</c:v>
                </c:pt>
              </c:strCache>
            </c:strRef>
          </c:cat>
          <c:val>
            <c:numRef>
              <c:f>Sheet1!$K$4:$K$11</c:f>
              <c:numCache>
                <c:formatCode>###0.0%</c:formatCode>
                <c:ptCount val="8"/>
                <c:pt idx="0">
                  <c:v>8.5526315789473686E-2</c:v>
                </c:pt>
                <c:pt idx="1">
                  <c:v>4.9342105263157895E-2</c:v>
                </c:pt>
                <c:pt idx="2">
                  <c:v>6.1403508771929821E-2</c:v>
                </c:pt>
                <c:pt idx="3">
                  <c:v>9.5709570957095716E-2</c:v>
                </c:pt>
                <c:pt idx="4">
                  <c:v>3.0401737242128121E-2</c:v>
                </c:pt>
                <c:pt idx="5">
                  <c:v>3.0837004405286344E-2</c:v>
                </c:pt>
                <c:pt idx="6">
                  <c:v>1.1049723756906075E-2</c:v>
                </c:pt>
                <c:pt idx="7">
                  <c:v>9.0293453724604959E-3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A-47BA-9487-0D89554807CC}"/>
            </c:ext>
          </c:extLst>
        </c:ser>
        <c:ser>
          <c:idx val="1"/>
          <c:order val="1"/>
          <c:tx>
            <c:strRef>
              <c:f>Sheet1!$L$3</c:f>
              <c:strCache>
                <c:ptCount val="1"/>
                <c:pt idx="0">
                  <c:v>Grade 9 -12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strRef>
              <c:f>Sheet1!$J$4:$J$11</c:f>
              <c:strCache>
                <c:ptCount val="8"/>
                <c:pt idx="0">
                  <c:v>Alcohol</c:v>
                </c:pt>
                <c:pt idx="1">
                  <c:v>Marijuana</c:v>
                </c:pt>
                <c:pt idx="2">
                  <c:v>E-Cigs</c:v>
                </c:pt>
                <c:pt idx="3">
                  <c:v>Gambling</c:v>
                </c:pt>
                <c:pt idx="4">
                  <c:v>Binge Drinking </c:v>
                </c:pt>
                <c:pt idx="5">
                  <c:v>RX</c:v>
                </c:pt>
                <c:pt idx="6">
                  <c:v>Cigarettes</c:v>
                </c:pt>
                <c:pt idx="7">
                  <c:v>Heroin</c:v>
                </c:pt>
              </c:strCache>
            </c:strRef>
          </c:cat>
          <c:val>
            <c:numRef>
              <c:f>Sheet1!$L$4:$L$11</c:f>
              <c:numCache>
                <c:formatCode>###0.0%</c:formatCode>
                <c:ptCount val="8"/>
                <c:pt idx="0">
                  <c:v>0.14906832298136646</c:v>
                </c:pt>
                <c:pt idx="1">
                  <c:v>0.18088097469540768</c:v>
                </c:pt>
                <c:pt idx="2">
                  <c:v>0.13283442469597756</c:v>
                </c:pt>
                <c:pt idx="3">
                  <c:v>8.3411433926897829E-2</c:v>
                </c:pt>
                <c:pt idx="4">
                  <c:v>5.2252252252252253E-2</c:v>
                </c:pt>
                <c:pt idx="5">
                  <c:v>3.4611786716557527E-2</c:v>
                </c:pt>
                <c:pt idx="6">
                  <c:v>2.1555763823805064E-2</c:v>
                </c:pt>
                <c:pt idx="7">
                  <c:v>1.5238095238095238E-2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5A-47BA-9487-0D89554807CC}"/>
            </c:ext>
          </c:extLst>
        </c:ser>
        <c:ser>
          <c:idx val="2"/>
          <c:order val="2"/>
          <c:tx>
            <c:strRef>
              <c:f>Sheet1!$M$3</c:f>
              <c:strCache>
                <c:ptCount val="1"/>
                <c:pt idx="0">
                  <c:v>Grade 6 - 12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strRef>
              <c:f>Sheet1!$J$4:$J$11</c:f>
              <c:strCache>
                <c:ptCount val="8"/>
                <c:pt idx="0">
                  <c:v>Alcohol</c:v>
                </c:pt>
                <c:pt idx="1">
                  <c:v>Marijuana</c:v>
                </c:pt>
                <c:pt idx="2">
                  <c:v>E-Cigs</c:v>
                </c:pt>
                <c:pt idx="3">
                  <c:v>Gambling</c:v>
                </c:pt>
                <c:pt idx="4">
                  <c:v>Binge Drinking </c:v>
                </c:pt>
                <c:pt idx="5">
                  <c:v>RX</c:v>
                </c:pt>
                <c:pt idx="6">
                  <c:v>Cigarettes</c:v>
                </c:pt>
                <c:pt idx="7">
                  <c:v>Heroin</c:v>
                </c:pt>
              </c:strCache>
            </c:strRef>
          </c:cat>
          <c:val>
            <c:numRef>
              <c:f>Sheet1!$M$4:$M$11</c:f>
              <c:numCache>
                <c:formatCode>###0.0%</c:formatCode>
                <c:ptCount val="8"/>
                <c:pt idx="0">
                  <c:v>0.12064737616478666</c:v>
                </c:pt>
                <c:pt idx="1">
                  <c:v>0.12026275896917635</c:v>
                </c:pt>
                <c:pt idx="2">
                  <c:v>9.9949520444220091E-2</c:v>
                </c:pt>
                <c:pt idx="3">
                  <c:v>8.9068825910931168E-2</c:v>
                </c:pt>
                <c:pt idx="4">
                  <c:v>4.2343673067454457E-2</c:v>
                </c:pt>
                <c:pt idx="5">
                  <c:v>3.2878098128477494E-2</c:v>
                </c:pt>
                <c:pt idx="6">
                  <c:v>1.6734279918864097E-2</c:v>
                </c:pt>
                <c:pt idx="7">
                  <c:v>1.2396694214876033E-2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5A-47BA-9487-0D8955480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baseline="0" dirty="0">
                <a:solidFill>
                  <a:sysClr val="windowText" lastClr="000000"/>
                </a:solidFill>
                <a:effectLst/>
                <a:latin typeface="Garamond" panose="02020404030301010803" pitchFamily="18" charset="0"/>
              </a:rPr>
              <a:t>When using E-Cigarettes in the past 30 days, please select which products you used at the same time (including liquids/oils).  (Select all that apply:)</a:t>
            </a:r>
            <a:endParaRPr lang="en-US" sz="2800" b="0" dirty="0">
              <a:solidFill>
                <a:sysClr val="windowText" lastClr="000000"/>
              </a:solidFill>
              <a:effectLst/>
              <a:latin typeface="Garamond" panose="02020404030301010803" pitchFamily="18" charset="0"/>
            </a:endParaRPr>
          </a:p>
        </c:rich>
      </c:tx>
      <c:layout>
        <c:manualLayout>
          <c:xMode val="edge"/>
          <c:yMode val="edge"/>
          <c:x val="2.7970985342937573E-3"/>
          <c:y val="1.8687309040976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635082990219727"/>
          <c:y val="0.16320323704126111"/>
          <c:w val="0.76032802770735175"/>
          <c:h val="0.818378230233112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4-4B8F-9BFC-AB562BEC6366}"/>
              </c:ext>
            </c:extLst>
          </c:dPt>
          <c:dPt>
            <c:idx val="1"/>
            <c:bubble3D val="0"/>
            <c:spPr>
              <a:solidFill>
                <a:srgbClr val="0068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4-4B8F-9BFC-AB562BEC63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44-4B8F-9BFC-AB562BEC63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44-4B8F-9BFC-AB562BEC63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44-4B8F-9BFC-AB562BEC63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Graphs!$A$73:$A$77</c:f>
              <c:strCache>
                <c:ptCount val="5"/>
                <c:pt idx="0">
                  <c:v>Tobacco/Nicotine Products</c:v>
                </c:pt>
                <c:pt idx="1">
                  <c:v>Marijuana/Cannabis Products</c:v>
                </c:pt>
                <c:pt idx="2">
                  <c:v>Alcohol</c:v>
                </c:pt>
                <c:pt idx="3">
                  <c:v>E-flavor liquids</c:v>
                </c:pt>
                <c:pt idx="4">
                  <c:v>Other</c:v>
                </c:pt>
              </c:strCache>
            </c:strRef>
          </c:cat>
          <c:val>
            <c:numRef>
              <c:f>Graphs!$B$73:$B$77</c:f>
              <c:numCache>
                <c:formatCode>0.0%</c:formatCode>
                <c:ptCount val="5"/>
                <c:pt idx="0">
                  <c:v>0.439</c:v>
                </c:pt>
                <c:pt idx="1">
                  <c:v>0.53500000000000003</c:v>
                </c:pt>
                <c:pt idx="2">
                  <c:v>0.222</c:v>
                </c:pt>
                <c:pt idx="3">
                  <c:v>0.52</c:v>
                </c:pt>
                <c:pt idx="4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44-4B8F-9BFC-AB562BEC636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3600" dirty="0">
                <a:solidFill>
                  <a:sysClr val="windowText" lastClr="000000"/>
                </a:solidFill>
              </a:rPr>
              <a:t>Students' Source of Alcohol</a:t>
            </a:r>
            <a:r>
              <a:rPr lang="en-US" sz="3600" baseline="0" dirty="0">
                <a:solidFill>
                  <a:sysClr val="windowText" lastClr="000000"/>
                </a:solidFill>
              </a:rPr>
              <a:t> </a:t>
            </a:r>
            <a:r>
              <a:rPr lang="en-US" sz="3600" dirty="0">
                <a:solidFill>
                  <a:sysClr val="windowText" lastClr="000000"/>
                </a:solidFill>
              </a:rPr>
              <a:t>% of all students </a:t>
            </a:r>
          </a:p>
        </c:rich>
      </c:tx>
      <c:layout>
        <c:manualLayout>
          <c:xMode val="edge"/>
          <c:yMode val="edge"/>
          <c:x val="0.13576735064869597"/>
          <c:y val="5.9300866135065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997739865850101"/>
          <c:w val="0.93888888888888888"/>
          <c:h val="0.50589457567804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Alcohol!$L$31</c:f>
              <c:strCache>
                <c:ptCount val="1"/>
                <c:pt idx="0">
                  <c:v>Grade 6 - 8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strRef>
              <c:f>Alcohol!$K$32:$K$39</c:f>
              <c:strCache>
                <c:ptCount val="8"/>
                <c:pt idx="0">
                  <c:v>Home WITH parent's permission</c:v>
                </c:pt>
                <c:pt idx="1">
                  <c:v>Home WITHOUT parent's permission</c:v>
                </c:pt>
                <c:pt idx="2">
                  <c:v>Friends</c:v>
                </c:pt>
                <c:pt idx="3">
                  <c:v>Brother(s) or sister(s)</c:v>
                </c:pt>
                <c:pt idx="4">
                  <c:v>Other people who buy it for you</c:v>
                </c:pt>
                <c:pt idx="5">
                  <c:v>Store</c:v>
                </c:pt>
                <c:pt idx="6">
                  <c:v>Restaurant/Bar</c:v>
                </c:pt>
                <c:pt idx="7">
                  <c:v>Online/the Internet</c:v>
                </c:pt>
              </c:strCache>
            </c:strRef>
          </c:cat>
          <c:val>
            <c:numRef>
              <c:f>Alcohol!$L$32:$L$39</c:f>
              <c:numCache>
                <c:formatCode>###0.0%</c:formatCode>
                <c:ptCount val="8"/>
                <c:pt idx="0">
                  <c:v>3.0752916224814422E-2</c:v>
                </c:pt>
                <c:pt idx="1">
                  <c:v>1.9088016967126194E-2</c:v>
                </c:pt>
                <c:pt idx="2">
                  <c:v>1.5906680805938492E-2</c:v>
                </c:pt>
                <c:pt idx="3">
                  <c:v>7.423117709437964E-3</c:v>
                </c:pt>
                <c:pt idx="4">
                  <c:v>1.2725344644750796E-2</c:v>
                </c:pt>
                <c:pt idx="5">
                  <c:v>4.2417815482502655E-3</c:v>
                </c:pt>
                <c:pt idx="6">
                  <c:v>3.1813361611876989E-3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3-40BC-90E2-D5BD6324841D}"/>
            </c:ext>
          </c:extLst>
        </c:ser>
        <c:ser>
          <c:idx val="1"/>
          <c:order val="1"/>
          <c:tx>
            <c:strRef>
              <c:f>Alcohol!$M$31</c:f>
              <c:strCache>
                <c:ptCount val="1"/>
                <c:pt idx="0">
                  <c:v>Grade 9 -12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strRef>
              <c:f>Alcohol!$K$32:$K$39</c:f>
              <c:strCache>
                <c:ptCount val="8"/>
                <c:pt idx="0">
                  <c:v>Home WITH parent's permission</c:v>
                </c:pt>
                <c:pt idx="1">
                  <c:v>Home WITHOUT parent's permission</c:v>
                </c:pt>
                <c:pt idx="2">
                  <c:v>Friends</c:v>
                </c:pt>
                <c:pt idx="3">
                  <c:v>Brother(s) or sister(s)</c:v>
                </c:pt>
                <c:pt idx="4">
                  <c:v>Other people who buy it for you</c:v>
                </c:pt>
                <c:pt idx="5">
                  <c:v>Store</c:v>
                </c:pt>
                <c:pt idx="6">
                  <c:v>Restaurant/Bar</c:v>
                </c:pt>
                <c:pt idx="7">
                  <c:v>Online/the Internet</c:v>
                </c:pt>
              </c:strCache>
            </c:strRef>
          </c:cat>
          <c:val>
            <c:numRef>
              <c:f>Alcohol!$M$32:$M$39</c:f>
              <c:numCache>
                <c:formatCode>###0.0%</c:formatCode>
                <c:ptCount val="8"/>
                <c:pt idx="0">
                  <c:v>3.3984706881903144E-2</c:v>
                </c:pt>
                <c:pt idx="1">
                  <c:v>4.6728971962616821E-2</c:v>
                </c:pt>
                <c:pt idx="2">
                  <c:v>8.2412914188615127E-2</c:v>
                </c:pt>
                <c:pt idx="3">
                  <c:v>2.0390824129141887E-2</c:v>
                </c:pt>
                <c:pt idx="4">
                  <c:v>4.5029736618521665E-2</c:v>
                </c:pt>
                <c:pt idx="5">
                  <c:v>1.6142735768903994E-2</c:v>
                </c:pt>
                <c:pt idx="6">
                  <c:v>6.7969413763806288E-3</c:v>
                </c:pt>
                <c:pt idx="7">
                  <c:v>8.4961767204757861E-3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F3-40BC-90E2-D5BD63248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cross"/>
        <c:minorTickMark val="none"/>
        <c:tickLblPos val="nextTo"/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/>
              <a:t>If you wanted to, how easy would it be for YOU to get alcohol such as beer, wine, wine coolers, or hard liquor?"</a:t>
            </a:r>
          </a:p>
        </c:rich>
      </c:tx>
      <c:layout>
        <c:manualLayout>
          <c:xMode val="edge"/>
          <c:yMode val="edge"/>
          <c:x val="0.112303050086383"/>
          <c:y val="3.703703703703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Alcohol!$L$416</c:f>
              <c:strCache>
                <c:ptCount val="1"/>
                <c:pt idx="0">
                  <c:v>% Very Easy</c:v>
                </c:pt>
              </c:strCache>
            </c:strRef>
          </c:tx>
          <c:spPr>
            <a:solidFill>
              <a:srgbClr val="EEB111"/>
            </a:solidFill>
          </c:spPr>
          <c:invertIfNegative val="0"/>
          <c:cat>
            <c:numRef>
              <c:f>Alcohol!$M$415:$S$415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Alcohol!$M$416:$S$416</c:f>
              <c:numCache>
                <c:formatCode>0.0%</c:formatCode>
                <c:ptCount val="7"/>
                <c:pt idx="0">
                  <c:v>9.0252707581227443E-2</c:v>
                </c:pt>
                <c:pt idx="1">
                  <c:v>0.13286713286713286</c:v>
                </c:pt>
                <c:pt idx="2">
                  <c:v>0.24483775811209441</c:v>
                </c:pt>
                <c:pt idx="3">
                  <c:v>0.19551282051282051</c:v>
                </c:pt>
                <c:pt idx="4">
                  <c:v>0.24390243902439024</c:v>
                </c:pt>
                <c:pt idx="5">
                  <c:v>0.25347222222222221</c:v>
                </c:pt>
                <c:pt idx="6">
                  <c:v>0.27102803738317754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3-456F-A5E0-E9DDC0096AE1}"/>
            </c:ext>
          </c:extLst>
        </c:ser>
        <c:ser>
          <c:idx val="1"/>
          <c:order val="1"/>
          <c:tx>
            <c:strRef>
              <c:f>Alcohol!$L$417</c:f>
              <c:strCache>
                <c:ptCount val="1"/>
                <c:pt idx="0">
                  <c:v>% Sort of Easy</c:v>
                </c:pt>
              </c:strCache>
            </c:strRef>
          </c:tx>
          <c:spPr>
            <a:solidFill>
              <a:srgbClr val="006858"/>
            </a:solidFill>
          </c:spPr>
          <c:invertIfNegative val="0"/>
          <c:cat>
            <c:numRef>
              <c:f>Alcohol!$M$415:$S$415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Alcohol!$M$417:$S$417</c:f>
              <c:numCache>
                <c:formatCode>0.0%</c:formatCode>
                <c:ptCount val="7"/>
                <c:pt idx="0">
                  <c:v>7.5812274368231042E-2</c:v>
                </c:pt>
                <c:pt idx="1">
                  <c:v>0.18181818181818182</c:v>
                </c:pt>
                <c:pt idx="2">
                  <c:v>0.18584070796460178</c:v>
                </c:pt>
                <c:pt idx="3">
                  <c:v>0.22435897435897437</c:v>
                </c:pt>
                <c:pt idx="4">
                  <c:v>0.2857142857142857</c:v>
                </c:pt>
                <c:pt idx="5">
                  <c:v>0.2986111111111111</c:v>
                </c:pt>
                <c:pt idx="6">
                  <c:v>0.30373831775700932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33-456F-A5E0-E9DDC0096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0668776"/>
        <c:axId val="-2120504968"/>
      </c:barChart>
      <c:catAx>
        <c:axId val="-2120668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0504968"/>
        <c:crosses val="autoZero"/>
        <c:auto val="1"/>
        <c:lblAlgn val="ctr"/>
        <c:lblOffset val="100"/>
        <c:noMultiLvlLbl val="0"/>
      </c:catAx>
      <c:valAx>
        <c:axId val="-21205049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06687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2400"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3200" b="0" i="0" baseline="0" dirty="0">
                <a:solidFill>
                  <a:sysClr val="windowText" lastClr="000000"/>
                </a:solidFill>
                <a:effectLst/>
              </a:rPr>
              <a:t>Binge Drinking by Grade Level</a:t>
            </a:r>
            <a:endParaRPr lang="en-US" sz="3200" b="0" dirty="0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39088994265147"/>
          <c:y val="9.380425988382135E-2"/>
          <c:w val="0.66981539685842484"/>
          <c:h val="0.49674245897189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Alcohol!$L$47</c:f>
              <c:strCache>
                <c:ptCount val="1"/>
                <c:pt idx="0">
                  <c:v>Past Month Binge Drinking</c:v>
                </c:pt>
              </c:strCache>
            </c:strRef>
          </c:tx>
          <c:spPr>
            <a:solidFill>
              <a:srgbClr val="004A61"/>
            </a:solidFill>
            <a:ln>
              <a:noFill/>
            </a:ln>
            <a:effectLst/>
          </c:spPr>
          <c:invertIfNegative val="0"/>
          <c:cat>
            <c:numRef>
              <c:f>Alcohol!$M$46:$S$46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Alcohol!$M$47:$S$47</c:f>
              <c:numCache>
                <c:formatCode>0.0%</c:formatCode>
                <c:ptCount val="7"/>
                <c:pt idx="0">
                  <c:v>1.0563380281690141E-2</c:v>
                </c:pt>
                <c:pt idx="1">
                  <c:v>3.793103448275862E-2</c:v>
                </c:pt>
                <c:pt idx="2">
                  <c:v>4.0462427745664747E-2</c:v>
                </c:pt>
                <c:pt idx="3">
                  <c:v>2.2222222222222223E-2</c:v>
                </c:pt>
                <c:pt idx="4">
                  <c:v>5.6140350877192977E-2</c:v>
                </c:pt>
                <c:pt idx="5">
                  <c:v>5.4982817869415807E-2</c:v>
                </c:pt>
                <c:pt idx="6">
                  <c:v>8.755760368663594E-2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9-4013-80F2-C1C6A4CC081B}"/>
            </c:ext>
          </c:extLst>
        </c:ser>
        <c:ser>
          <c:idx val="1"/>
          <c:order val="1"/>
          <c:tx>
            <c:strRef>
              <c:f>Alcohol!$L$48</c:f>
              <c:strCache>
                <c:ptCount val="1"/>
                <c:pt idx="0">
                  <c:v>Average of 4+ Drinks in Past Month</c:v>
                </c:pt>
              </c:strCache>
            </c:strRef>
          </c:tx>
          <c:spPr>
            <a:solidFill>
              <a:srgbClr val="EEB111"/>
            </a:solidFill>
            <a:ln>
              <a:noFill/>
            </a:ln>
            <a:effectLst/>
          </c:spPr>
          <c:invertIfNegative val="0"/>
          <c:cat>
            <c:numRef>
              <c:f>Alcohol!$M$46:$S$46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Alcohol!$M$48:$S$48</c:f>
              <c:numCache>
                <c:formatCode>0.0%</c:formatCode>
                <c:ptCount val="7"/>
                <c:pt idx="0">
                  <c:v>7.1942446043165471E-3</c:v>
                </c:pt>
                <c:pt idx="1">
                  <c:v>1.7667844522968199E-2</c:v>
                </c:pt>
                <c:pt idx="2">
                  <c:v>2.0648967551622419E-2</c:v>
                </c:pt>
                <c:pt idx="3">
                  <c:v>3.205128205128205E-3</c:v>
                </c:pt>
                <c:pt idx="4">
                  <c:v>4.5614035087719301E-2</c:v>
                </c:pt>
                <c:pt idx="5">
                  <c:v>3.1358885017421602E-2</c:v>
                </c:pt>
                <c:pt idx="6">
                  <c:v>7.9069767441860464E-2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F9-4013-80F2-C1C6A4CC0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cross"/>
        <c:minorTickMark val="none"/>
        <c:tickLblPos val="nextTo"/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800" dirty="0"/>
              <a:t>Year Trends in Having 4 or more </a:t>
            </a:r>
          </a:p>
          <a:p>
            <a:pPr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800" dirty="0"/>
              <a:t>Drinks on One</a:t>
            </a:r>
            <a:r>
              <a:rPr lang="en-US" sz="2800" baseline="0" dirty="0"/>
              <a:t> Occasion</a:t>
            </a:r>
            <a:r>
              <a:rPr lang="en-US" sz="2800" dirty="0"/>
              <a:t> in the Past</a:t>
            </a:r>
            <a:r>
              <a:rPr lang="en-US" sz="2800" baseline="0" dirty="0"/>
              <a:t> </a:t>
            </a:r>
            <a:r>
              <a:rPr lang="en-US" sz="2800" dirty="0"/>
              <a:t>Month</a:t>
            </a:r>
          </a:p>
        </c:rich>
      </c:tx>
      <c:layout>
        <c:manualLayout>
          <c:xMode val="edge"/>
          <c:yMode val="edge"/>
          <c:x val="0.256418532088517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12243604262665773"/>
          <c:w val="0.93888888888888888"/>
          <c:h val="0.45616222239556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Alcohol!$A$70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strRef>
              <c:f>Alcohol!$B$69:$D$69</c:f>
              <c:strCache>
                <c:ptCount val="3"/>
                <c:pt idx="0">
                  <c:v>Grades 6-12</c:v>
                </c:pt>
                <c:pt idx="1">
                  <c:v>Grades 6-8</c:v>
                </c:pt>
                <c:pt idx="2">
                  <c:v>Grades 9-12</c:v>
                </c:pt>
              </c:strCache>
            </c:strRef>
          </c:cat>
          <c:val>
            <c:numRef>
              <c:f>Alcohol!$B$70:$D$70</c:f>
              <c:numCache>
                <c:formatCode>0.0%</c:formatCode>
                <c:ptCount val="3"/>
                <c:pt idx="0">
                  <c:v>0.124</c:v>
                </c:pt>
                <c:pt idx="1">
                  <c:v>1.4999999999999999E-2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E-4E7E-A6FD-6DB158DCBEDB}"/>
            </c:ext>
          </c:extLst>
        </c:ser>
        <c:ser>
          <c:idx val="1"/>
          <c:order val="1"/>
          <c:tx>
            <c:strRef>
              <c:f>Alcohol!$A$71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strRef>
              <c:f>Alcohol!$B$69:$D$69</c:f>
              <c:strCache>
                <c:ptCount val="3"/>
                <c:pt idx="0">
                  <c:v>Grades 6-12</c:v>
                </c:pt>
                <c:pt idx="1">
                  <c:v>Grades 6-8</c:v>
                </c:pt>
                <c:pt idx="2">
                  <c:v>Grades 9-12</c:v>
                </c:pt>
              </c:strCache>
            </c:strRef>
          </c:cat>
          <c:val>
            <c:numRef>
              <c:f>Alcohol!$B$71:$D$71</c:f>
              <c:numCache>
                <c:formatCode>0.0%</c:formatCode>
                <c:ptCount val="3"/>
                <c:pt idx="0">
                  <c:v>0.1</c:v>
                </c:pt>
                <c:pt idx="1">
                  <c:v>3.1E-2</c:v>
                </c:pt>
                <c:pt idx="2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BE-4E7E-A6FD-6DB158DCBEDB}"/>
            </c:ext>
          </c:extLst>
        </c:ser>
        <c:ser>
          <c:idx val="2"/>
          <c:order val="2"/>
          <c:tx>
            <c:strRef>
              <c:f>Alcohol!$A$72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strRef>
              <c:f>Alcohol!$B$69:$D$69</c:f>
              <c:strCache>
                <c:ptCount val="3"/>
                <c:pt idx="0">
                  <c:v>Grades 6-12</c:v>
                </c:pt>
                <c:pt idx="1">
                  <c:v>Grades 6-8</c:v>
                </c:pt>
                <c:pt idx="2">
                  <c:v>Grades 9-12</c:v>
                </c:pt>
              </c:strCache>
            </c:strRef>
          </c:cat>
          <c:val>
            <c:numRef>
              <c:f>Alcohol!$B$72:$D$72</c:f>
              <c:numCache>
                <c:formatCode>0.00%</c:formatCode>
                <c:ptCount val="3"/>
                <c:pt idx="0">
                  <c:v>6.5000000000000002E-2</c:v>
                </c:pt>
                <c:pt idx="1">
                  <c:v>1.6E-2</c:v>
                </c:pt>
                <c:pt idx="2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BE-4E7E-A6FD-6DB158DCBEDB}"/>
            </c:ext>
          </c:extLst>
        </c:ser>
        <c:ser>
          <c:idx val="3"/>
          <c:order val="3"/>
          <c:tx>
            <c:strRef>
              <c:f>Alcohol!$A$73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Alcohol!$B$69:$D$69</c:f>
              <c:strCache>
                <c:ptCount val="3"/>
                <c:pt idx="0">
                  <c:v>Grades 6-12</c:v>
                </c:pt>
                <c:pt idx="1">
                  <c:v>Grades 6-8</c:v>
                </c:pt>
                <c:pt idx="2">
                  <c:v>Grades 9-12</c:v>
                </c:pt>
              </c:strCache>
            </c:strRef>
          </c:cat>
          <c:val>
            <c:numRef>
              <c:f>Alcohol!$B$73:$D$73</c:f>
              <c:numCache>
                <c:formatCode>0.00%</c:formatCode>
                <c:ptCount val="3"/>
                <c:pt idx="0">
                  <c:v>3.5000000000000003E-2</c:v>
                </c:pt>
                <c:pt idx="1">
                  <c:v>5.0000000000000001E-3</c:v>
                </c:pt>
                <c:pt idx="2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BE-4E7E-A6FD-6DB158DCBEDB}"/>
            </c:ext>
          </c:extLst>
        </c:ser>
        <c:ser>
          <c:idx val="4"/>
          <c:order val="4"/>
          <c:tx>
            <c:strRef>
              <c:f>Alcohol!$A$74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Alcohol!$B$69:$D$69</c:f>
              <c:strCache>
                <c:ptCount val="3"/>
                <c:pt idx="0">
                  <c:v>Grades 6-12</c:v>
                </c:pt>
                <c:pt idx="1">
                  <c:v>Grades 6-8</c:v>
                </c:pt>
                <c:pt idx="2">
                  <c:v>Grades 9-12</c:v>
                </c:pt>
              </c:strCache>
            </c:strRef>
          </c:cat>
          <c:val>
            <c:numRef>
              <c:f>Alcohol!$B$74:$D$74</c:f>
              <c:numCache>
                <c:formatCode>0.00%</c:formatCode>
                <c:ptCount val="3"/>
                <c:pt idx="0">
                  <c:v>4.2999999999999997E-2</c:v>
                </c:pt>
                <c:pt idx="1">
                  <c:v>8.9999999999999993E-3</c:v>
                </c:pt>
                <c:pt idx="2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BE-4E7E-A6FD-6DB158DCBEDB}"/>
            </c:ext>
          </c:extLst>
        </c:ser>
        <c:ser>
          <c:idx val="5"/>
          <c:order val="5"/>
          <c:tx>
            <c:strRef>
              <c:f>Alcohol!$A$75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Alcohol!$B$69:$D$69</c:f>
              <c:strCache>
                <c:ptCount val="3"/>
                <c:pt idx="0">
                  <c:v>Grades 6-12</c:v>
                </c:pt>
                <c:pt idx="1">
                  <c:v>Grades 6-8</c:v>
                </c:pt>
                <c:pt idx="2">
                  <c:v>Grades 9-12</c:v>
                </c:pt>
              </c:strCache>
            </c:strRef>
          </c:cat>
          <c:val>
            <c:numRef>
              <c:f>Alcohol!$B$75:$D$75</c:f>
              <c:numCache>
                <c:formatCode>0.00%</c:formatCode>
                <c:ptCount val="3"/>
                <c:pt idx="0">
                  <c:v>2.7000000000000003E-2</c:v>
                </c:pt>
                <c:pt idx="1">
                  <c:v>1.6E-2</c:v>
                </c:pt>
                <c:pt idx="2">
                  <c:v>3.6000000000000004E-2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BE-4E7E-A6FD-6DB158DCB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3200" dirty="0"/>
              <a:t>Driving Under the Influence: Year Trends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11911994051591009"/>
          <c:w val="0.93888888888888888"/>
          <c:h val="0.52990816825862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Alcohol!$A$125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strRef>
              <c:f>Alcohol!$B$124:$G$124</c:f>
              <c:strCache>
                <c:ptCount val="6"/>
                <c:pt idx="0">
                  <c:v>Grade 11</c:v>
                </c:pt>
                <c:pt idx="1">
                  <c:v>Grade 12</c:v>
                </c:pt>
                <c:pt idx="2">
                  <c:v>Grades 11-12</c:v>
                </c:pt>
                <c:pt idx="3">
                  <c:v>Age 16</c:v>
                </c:pt>
                <c:pt idx="4">
                  <c:v>Age 17</c:v>
                </c:pt>
                <c:pt idx="5">
                  <c:v>Age 18</c:v>
                </c:pt>
              </c:strCache>
            </c:strRef>
          </c:cat>
          <c:val>
            <c:numRef>
              <c:f>Alcohol!$B$125:$G$125</c:f>
              <c:numCache>
                <c:formatCode>0.0%</c:formatCode>
                <c:ptCount val="6"/>
                <c:pt idx="0">
                  <c:v>5.6000000000000001E-2</c:v>
                </c:pt>
                <c:pt idx="1">
                  <c:v>0.17599999999999999</c:v>
                </c:pt>
                <c:pt idx="2">
                  <c:v>0.112</c:v>
                </c:pt>
                <c:pt idx="3">
                  <c:v>6.3E-2</c:v>
                </c:pt>
                <c:pt idx="4">
                  <c:v>0.16500000000000001</c:v>
                </c:pt>
                <c:pt idx="5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2-484C-B9CF-2AD9E9776258}"/>
            </c:ext>
          </c:extLst>
        </c:ser>
        <c:ser>
          <c:idx val="1"/>
          <c:order val="1"/>
          <c:tx>
            <c:strRef>
              <c:f>Alcohol!$A$126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strRef>
              <c:f>Alcohol!$B$124:$G$124</c:f>
              <c:strCache>
                <c:ptCount val="6"/>
                <c:pt idx="0">
                  <c:v>Grade 11</c:v>
                </c:pt>
                <c:pt idx="1">
                  <c:v>Grade 12</c:v>
                </c:pt>
                <c:pt idx="2">
                  <c:v>Grades 11-12</c:v>
                </c:pt>
                <c:pt idx="3">
                  <c:v>Age 16</c:v>
                </c:pt>
                <c:pt idx="4">
                  <c:v>Age 17</c:v>
                </c:pt>
                <c:pt idx="5">
                  <c:v>Age 18</c:v>
                </c:pt>
              </c:strCache>
            </c:strRef>
          </c:cat>
          <c:val>
            <c:numRef>
              <c:f>Alcohol!$B$126:$G$126</c:f>
              <c:numCache>
                <c:formatCode>0.0%</c:formatCode>
                <c:ptCount val="6"/>
                <c:pt idx="0">
                  <c:v>0.107</c:v>
                </c:pt>
                <c:pt idx="1">
                  <c:v>0.121</c:v>
                </c:pt>
                <c:pt idx="2">
                  <c:v>0.114</c:v>
                </c:pt>
                <c:pt idx="3">
                  <c:v>8.5999999999999993E-2</c:v>
                </c:pt>
                <c:pt idx="4">
                  <c:v>0.125</c:v>
                </c:pt>
                <c:pt idx="5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B2-484C-B9CF-2AD9E9776258}"/>
            </c:ext>
          </c:extLst>
        </c:ser>
        <c:ser>
          <c:idx val="2"/>
          <c:order val="2"/>
          <c:tx>
            <c:strRef>
              <c:f>Alcohol!$A$127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strRef>
              <c:f>Alcohol!$B$124:$G$124</c:f>
              <c:strCache>
                <c:ptCount val="6"/>
                <c:pt idx="0">
                  <c:v>Grade 11</c:v>
                </c:pt>
                <c:pt idx="1">
                  <c:v>Grade 12</c:v>
                </c:pt>
                <c:pt idx="2">
                  <c:v>Grades 11-12</c:v>
                </c:pt>
                <c:pt idx="3">
                  <c:v>Age 16</c:v>
                </c:pt>
                <c:pt idx="4">
                  <c:v>Age 17</c:v>
                </c:pt>
                <c:pt idx="5">
                  <c:v>Age 18</c:v>
                </c:pt>
              </c:strCache>
            </c:strRef>
          </c:cat>
          <c:val>
            <c:numRef>
              <c:f>Alcohol!$B$127:$G$127</c:f>
              <c:numCache>
                <c:formatCode>0.0%</c:formatCode>
                <c:ptCount val="6"/>
                <c:pt idx="0">
                  <c:v>7.9000000000000001E-2</c:v>
                </c:pt>
                <c:pt idx="1">
                  <c:v>0.125</c:v>
                </c:pt>
                <c:pt idx="2">
                  <c:v>0.1</c:v>
                </c:pt>
                <c:pt idx="3">
                  <c:v>6.3E-2</c:v>
                </c:pt>
                <c:pt idx="4">
                  <c:v>0.112</c:v>
                </c:pt>
                <c:pt idx="5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B2-484C-B9CF-2AD9E9776258}"/>
            </c:ext>
          </c:extLst>
        </c:ser>
        <c:ser>
          <c:idx val="3"/>
          <c:order val="3"/>
          <c:tx>
            <c:strRef>
              <c:f>Alcohol!$A$128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Alcohol!$B$124:$G$124</c:f>
              <c:strCache>
                <c:ptCount val="6"/>
                <c:pt idx="0">
                  <c:v>Grade 11</c:v>
                </c:pt>
                <c:pt idx="1">
                  <c:v>Grade 12</c:v>
                </c:pt>
                <c:pt idx="2">
                  <c:v>Grades 11-12</c:v>
                </c:pt>
                <c:pt idx="3">
                  <c:v>Age 16</c:v>
                </c:pt>
                <c:pt idx="4">
                  <c:v>Age 17</c:v>
                </c:pt>
                <c:pt idx="5">
                  <c:v>Age 18</c:v>
                </c:pt>
              </c:strCache>
            </c:strRef>
          </c:cat>
          <c:val>
            <c:numRef>
              <c:f>Alcohol!$B$128:$G$128</c:f>
              <c:numCache>
                <c:formatCode>0.0%</c:formatCode>
                <c:ptCount val="6"/>
                <c:pt idx="0">
                  <c:v>2.4E-2</c:v>
                </c:pt>
                <c:pt idx="1">
                  <c:v>3.5999999999999997E-2</c:v>
                </c:pt>
                <c:pt idx="2">
                  <c:v>0.03</c:v>
                </c:pt>
                <c:pt idx="3">
                  <c:v>3.4000000000000002E-2</c:v>
                </c:pt>
                <c:pt idx="4">
                  <c:v>2.7E-2</c:v>
                </c:pt>
                <c:pt idx="5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B2-484C-B9CF-2AD9E9776258}"/>
            </c:ext>
          </c:extLst>
        </c:ser>
        <c:ser>
          <c:idx val="4"/>
          <c:order val="4"/>
          <c:tx>
            <c:strRef>
              <c:f>Alcohol!$A$129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Alcohol!$B$124:$G$124</c:f>
              <c:strCache>
                <c:ptCount val="6"/>
                <c:pt idx="0">
                  <c:v>Grade 11</c:v>
                </c:pt>
                <c:pt idx="1">
                  <c:v>Grade 12</c:v>
                </c:pt>
                <c:pt idx="2">
                  <c:v>Grades 11-12</c:v>
                </c:pt>
                <c:pt idx="3">
                  <c:v>Age 16</c:v>
                </c:pt>
                <c:pt idx="4">
                  <c:v>Age 17</c:v>
                </c:pt>
                <c:pt idx="5">
                  <c:v>Age 18</c:v>
                </c:pt>
              </c:strCache>
            </c:strRef>
          </c:cat>
          <c:val>
            <c:numRef>
              <c:f>Alcohol!$B$129:$G$129</c:f>
              <c:numCache>
                <c:formatCode>0.0%</c:formatCode>
                <c:ptCount val="6"/>
                <c:pt idx="0">
                  <c:v>5.4000000000000006E-2</c:v>
                </c:pt>
                <c:pt idx="1">
                  <c:v>9.3000000000000013E-2</c:v>
                </c:pt>
                <c:pt idx="2">
                  <c:v>7.0999999999999994E-2</c:v>
                </c:pt>
                <c:pt idx="3" formatCode="0.00%">
                  <c:v>4.3999999999999997E-2</c:v>
                </c:pt>
                <c:pt idx="4" formatCode="0.00%">
                  <c:v>7.8E-2</c:v>
                </c:pt>
                <c:pt idx="5" formatCode="0.00%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B2-484C-B9CF-2AD9E9776258}"/>
            </c:ext>
          </c:extLst>
        </c:ser>
        <c:ser>
          <c:idx val="5"/>
          <c:order val="5"/>
          <c:tx>
            <c:strRef>
              <c:f>Alcohol!$A$130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Alcohol!$B$124:$G$124</c:f>
              <c:strCache>
                <c:ptCount val="6"/>
                <c:pt idx="0">
                  <c:v>Grade 11</c:v>
                </c:pt>
                <c:pt idx="1">
                  <c:v>Grade 12</c:v>
                </c:pt>
                <c:pt idx="2">
                  <c:v>Grades 11-12</c:v>
                </c:pt>
                <c:pt idx="3">
                  <c:v>Age 16</c:v>
                </c:pt>
                <c:pt idx="4">
                  <c:v>Age 17</c:v>
                </c:pt>
                <c:pt idx="5">
                  <c:v>Age 18</c:v>
                </c:pt>
              </c:strCache>
            </c:strRef>
          </c:cat>
          <c:val>
            <c:numRef>
              <c:f>Alcohol!$B$130:$G$130</c:f>
              <c:numCache>
                <c:formatCode>0.0%</c:formatCode>
                <c:ptCount val="6"/>
                <c:pt idx="0">
                  <c:v>1.4E-2</c:v>
                </c:pt>
                <c:pt idx="1">
                  <c:v>3.6999999999999998E-2</c:v>
                </c:pt>
                <c:pt idx="2">
                  <c:v>2.4E-2</c:v>
                </c:pt>
                <c:pt idx="3" formatCode="0.00%">
                  <c:v>8.0000000000000002E-3</c:v>
                </c:pt>
                <c:pt idx="4" formatCode="0.00%">
                  <c:v>3.5000000000000003E-2</c:v>
                </c:pt>
                <c:pt idx="5" formatCode="0.0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B2-484C-B9CF-2AD9E9776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800" dirty="0"/>
              <a:t>Year Trends in Percentage of Students Riding in Vehicle With Someone Under 21 Who Recently Had Been Drinking Alcohol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13936777494434124"/>
          <c:w val="0.93888888888888888"/>
          <c:h val="0.44857042888378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Alcohol!$A$143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strRef>
              <c:f>Alcohol!$B$142:$J$142</c:f>
              <c:strCach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Grades 6-8</c:v>
                </c:pt>
                <c:pt idx="8">
                  <c:v>Grades 9-12</c:v>
                </c:pt>
              </c:strCache>
            </c:strRef>
          </c:cat>
          <c:val>
            <c:numRef>
              <c:f>Alcohol!$B$143:$J$143</c:f>
              <c:numCache>
                <c:formatCode>0.0%</c:formatCode>
                <c:ptCount val="9"/>
                <c:pt idx="0">
                  <c:v>6.8000000000000005E-2</c:v>
                </c:pt>
                <c:pt idx="1">
                  <c:v>0.114</c:v>
                </c:pt>
                <c:pt idx="2">
                  <c:v>0.247</c:v>
                </c:pt>
                <c:pt idx="3">
                  <c:v>0.23300000000000001</c:v>
                </c:pt>
                <c:pt idx="4">
                  <c:v>0.253</c:v>
                </c:pt>
                <c:pt idx="5">
                  <c:v>0.29799999999999999</c:v>
                </c:pt>
                <c:pt idx="6">
                  <c:v>0.307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E-47F0-8FEB-6E815DEB8476}"/>
            </c:ext>
          </c:extLst>
        </c:ser>
        <c:ser>
          <c:idx val="1"/>
          <c:order val="1"/>
          <c:tx>
            <c:strRef>
              <c:f>Alcohol!$A$144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strRef>
              <c:f>Alcohol!$B$142:$J$142</c:f>
              <c:strCach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Grades 6-8</c:v>
                </c:pt>
                <c:pt idx="8">
                  <c:v>Grades 9-12</c:v>
                </c:pt>
              </c:strCache>
            </c:strRef>
          </c:cat>
          <c:val>
            <c:numRef>
              <c:f>Alcohol!$B$144:$J$144</c:f>
              <c:numCache>
                <c:formatCode>0.0%</c:formatCode>
                <c:ptCount val="9"/>
                <c:pt idx="0">
                  <c:v>5.2999999999999999E-2</c:v>
                </c:pt>
                <c:pt idx="1">
                  <c:v>5.3999999999999999E-2</c:v>
                </c:pt>
                <c:pt idx="2">
                  <c:v>0.129</c:v>
                </c:pt>
                <c:pt idx="3">
                  <c:v>0.157</c:v>
                </c:pt>
                <c:pt idx="4">
                  <c:v>0.16200000000000001</c:v>
                </c:pt>
                <c:pt idx="5">
                  <c:v>0.193</c:v>
                </c:pt>
                <c:pt idx="6">
                  <c:v>0.29299999999999998</c:v>
                </c:pt>
                <c:pt idx="7">
                  <c:v>7.9000000000000001E-2</c:v>
                </c:pt>
                <c:pt idx="8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E-47F0-8FEB-6E815DEB8476}"/>
            </c:ext>
          </c:extLst>
        </c:ser>
        <c:ser>
          <c:idx val="2"/>
          <c:order val="2"/>
          <c:tx>
            <c:strRef>
              <c:f>Alcohol!$A$145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strRef>
              <c:f>Alcohol!$B$142:$J$142</c:f>
              <c:strCach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Grades 6-8</c:v>
                </c:pt>
                <c:pt idx="8">
                  <c:v>Grades 9-12</c:v>
                </c:pt>
              </c:strCache>
            </c:strRef>
          </c:cat>
          <c:val>
            <c:numRef>
              <c:f>Alcohol!$B$145:$J$145</c:f>
              <c:numCache>
                <c:formatCode>0.0%</c:formatCode>
                <c:ptCount val="9"/>
                <c:pt idx="0">
                  <c:v>5.5E-2</c:v>
                </c:pt>
                <c:pt idx="1">
                  <c:v>3.3000000000000002E-2</c:v>
                </c:pt>
                <c:pt idx="2">
                  <c:v>3.4000000000000002E-2</c:v>
                </c:pt>
                <c:pt idx="3">
                  <c:v>8.3000000000000004E-2</c:v>
                </c:pt>
                <c:pt idx="4">
                  <c:v>0.107</c:v>
                </c:pt>
                <c:pt idx="5">
                  <c:v>0.156</c:v>
                </c:pt>
                <c:pt idx="6">
                  <c:v>0.19900000000000001</c:v>
                </c:pt>
                <c:pt idx="7">
                  <c:v>0.04</c:v>
                </c:pt>
                <c:pt idx="8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E-47F0-8FEB-6E815DEB8476}"/>
            </c:ext>
          </c:extLst>
        </c:ser>
        <c:ser>
          <c:idx val="3"/>
          <c:order val="3"/>
          <c:tx>
            <c:strRef>
              <c:f>Alcohol!$A$146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Alcohol!$B$142:$J$142</c:f>
              <c:strCach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Grades 6-8</c:v>
                </c:pt>
                <c:pt idx="8">
                  <c:v>Grades 9-12</c:v>
                </c:pt>
              </c:strCache>
            </c:strRef>
          </c:cat>
          <c:val>
            <c:numRef>
              <c:f>Alcohol!$B$146:$J$146</c:f>
              <c:numCache>
                <c:formatCode>0.0%</c:formatCode>
                <c:ptCount val="9"/>
                <c:pt idx="0">
                  <c:v>0.02</c:v>
                </c:pt>
                <c:pt idx="1">
                  <c:v>2.3E-2</c:v>
                </c:pt>
                <c:pt idx="2">
                  <c:v>6.9000000000000006E-2</c:v>
                </c:pt>
                <c:pt idx="3">
                  <c:v>8.3000000000000004E-2</c:v>
                </c:pt>
                <c:pt idx="4">
                  <c:v>0.111</c:v>
                </c:pt>
                <c:pt idx="5">
                  <c:v>0.16500000000000001</c:v>
                </c:pt>
                <c:pt idx="6">
                  <c:v>0.189</c:v>
                </c:pt>
                <c:pt idx="7">
                  <c:v>3.5000000000000003E-2</c:v>
                </c:pt>
                <c:pt idx="8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EE-47F0-8FEB-6E815DEB8476}"/>
            </c:ext>
          </c:extLst>
        </c:ser>
        <c:ser>
          <c:idx val="4"/>
          <c:order val="4"/>
          <c:tx>
            <c:strRef>
              <c:f>Alcohol!$A$147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Alcohol!$B$142:$J$142</c:f>
              <c:strCach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Grades 6-8</c:v>
                </c:pt>
                <c:pt idx="8">
                  <c:v>Grades 9-12</c:v>
                </c:pt>
              </c:strCache>
            </c:strRef>
          </c:cat>
          <c:val>
            <c:numRef>
              <c:f>Alcohol!$B$147:$J$147</c:f>
              <c:numCache>
                <c:formatCode>0.0%</c:formatCode>
                <c:ptCount val="9"/>
                <c:pt idx="0">
                  <c:v>2.8000000000000001E-2</c:v>
                </c:pt>
                <c:pt idx="1">
                  <c:v>5.1999999999999998E-2</c:v>
                </c:pt>
                <c:pt idx="2">
                  <c:v>0.108</c:v>
                </c:pt>
                <c:pt idx="3">
                  <c:v>4.8000000000000001E-2</c:v>
                </c:pt>
                <c:pt idx="4">
                  <c:v>0.105</c:v>
                </c:pt>
                <c:pt idx="5">
                  <c:v>5.1999999999999998E-2</c:v>
                </c:pt>
                <c:pt idx="6">
                  <c:v>0.121</c:v>
                </c:pt>
                <c:pt idx="7">
                  <c:v>6.5000000000000002E-2</c:v>
                </c:pt>
                <c:pt idx="8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EE-47F0-8FEB-6E815DEB8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sz="2800" b="0" dirty="0"/>
              <a:t>Year Trends in Percentage of Students Whose Parents Have Hosted an Underage Drinking Party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13343161159213951"/>
          <c:w val="0.93888888888888888"/>
          <c:h val="0.44143323200965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Alcohol!$A$153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numRef>
              <c:f>Alcohol!$B$152:$H$152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Alcohol!$B$153:$H$153</c:f>
              <c:numCache>
                <c:formatCode>0.0%</c:formatCode>
                <c:ptCount val="7"/>
                <c:pt idx="0">
                  <c:v>2.5999999999999999E-2</c:v>
                </c:pt>
                <c:pt idx="1">
                  <c:v>3.5000000000000003E-2</c:v>
                </c:pt>
                <c:pt idx="2">
                  <c:v>3.5999999999999997E-2</c:v>
                </c:pt>
                <c:pt idx="3">
                  <c:v>0.06</c:v>
                </c:pt>
                <c:pt idx="4">
                  <c:v>2.5999999999999999E-2</c:v>
                </c:pt>
                <c:pt idx="5">
                  <c:v>4.2000000000000003E-2</c:v>
                </c:pt>
                <c:pt idx="6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F-4F21-8C49-D3B0D9E18905}"/>
            </c:ext>
          </c:extLst>
        </c:ser>
        <c:ser>
          <c:idx val="1"/>
          <c:order val="1"/>
          <c:tx>
            <c:strRef>
              <c:f>Alcohol!$A$154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numRef>
              <c:f>Alcohol!$B$152:$H$152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Alcohol!$B$154:$H$154</c:f>
              <c:numCache>
                <c:formatCode>0.0%</c:formatCode>
                <c:ptCount val="7"/>
                <c:pt idx="0">
                  <c:v>0.03</c:v>
                </c:pt>
                <c:pt idx="1">
                  <c:v>2.8000000000000001E-2</c:v>
                </c:pt>
                <c:pt idx="2">
                  <c:v>2.8000000000000001E-2</c:v>
                </c:pt>
                <c:pt idx="3">
                  <c:v>3.5000000000000003E-2</c:v>
                </c:pt>
                <c:pt idx="4">
                  <c:v>0.05</c:v>
                </c:pt>
                <c:pt idx="5">
                  <c:v>4.9000000000000002E-2</c:v>
                </c:pt>
                <c:pt idx="6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F-4F21-8C49-D3B0D9E18905}"/>
            </c:ext>
          </c:extLst>
        </c:ser>
        <c:ser>
          <c:idx val="2"/>
          <c:order val="2"/>
          <c:tx>
            <c:strRef>
              <c:f>Alcohol!$A$155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numRef>
              <c:f>Alcohol!$B$152:$H$152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Alcohol!$B$155:$H$155</c:f>
              <c:numCache>
                <c:formatCode>0.0%</c:formatCode>
                <c:ptCount val="7"/>
                <c:pt idx="0">
                  <c:v>1.7000000000000001E-2</c:v>
                </c:pt>
                <c:pt idx="1">
                  <c:v>2.4E-2</c:v>
                </c:pt>
                <c:pt idx="2">
                  <c:v>7.0000000000000001E-3</c:v>
                </c:pt>
                <c:pt idx="3">
                  <c:v>1.9E-2</c:v>
                </c:pt>
                <c:pt idx="4">
                  <c:v>6.0000000000000001E-3</c:v>
                </c:pt>
                <c:pt idx="5">
                  <c:v>1.7000000000000001E-2</c:v>
                </c:pt>
                <c:pt idx="6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FF-4F21-8C49-D3B0D9E18905}"/>
            </c:ext>
          </c:extLst>
        </c:ser>
        <c:ser>
          <c:idx val="3"/>
          <c:order val="3"/>
          <c:tx>
            <c:strRef>
              <c:f>Alcohol!$A$156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numRef>
              <c:f>Alcohol!$B$152:$H$152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Alcohol!$B$156:$H$156</c:f>
              <c:numCache>
                <c:formatCode>0.0%</c:formatCode>
                <c:ptCount val="7"/>
                <c:pt idx="0">
                  <c:v>2.3E-2</c:v>
                </c:pt>
                <c:pt idx="1">
                  <c:v>8.0000000000000002E-3</c:v>
                </c:pt>
                <c:pt idx="2">
                  <c:v>2.8000000000000001E-2</c:v>
                </c:pt>
                <c:pt idx="3">
                  <c:v>1.7999999999999999E-2</c:v>
                </c:pt>
                <c:pt idx="4" formatCode="0.00%">
                  <c:v>2.8000000000000001E-2</c:v>
                </c:pt>
                <c:pt idx="5" formatCode="0.00%">
                  <c:v>2.9000000000000001E-2</c:v>
                </c:pt>
                <c:pt idx="6" formatCode="0.00%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FF-4F21-8C49-D3B0D9E18905}"/>
            </c:ext>
          </c:extLst>
        </c:ser>
        <c:ser>
          <c:idx val="4"/>
          <c:order val="4"/>
          <c:tx>
            <c:strRef>
              <c:f>Alcohol!$A$157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numRef>
              <c:f>Alcohol!$B$152:$H$152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Alcohol!$B$157:$H$157</c:f>
              <c:numCache>
                <c:formatCode>0.0%</c:formatCode>
                <c:ptCount val="7"/>
                <c:pt idx="0">
                  <c:v>4.2000000000000003E-2</c:v>
                </c:pt>
                <c:pt idx="1">
                  <c:v>1.4E-2</c:v>
                </c:pt>
                <c:pt idx="2">
                  <c:v>1.4999999999999999E-2</c:v>
                </c:pt>
                <c:pt idx="3">
                  <c:v>6.0000000000000001E-3</c:v>
                </c:pt>
                <c:pt idx="4" formatCode="0.00%">
                  <c:v>3.0000000000000001E-3</c:v>
                </c:pt>
                <c:pt idx="5" formatCode="0.00%">
                  <c:v>3.0000000000000001E-3</c:v>
                </c:pt>
                <c:pt idx="6" formatCode="0.00%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FF-4F21-8C49-D3B0D9E18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vert="horz"/>
          <a:lstStyle/>
          <a:p>
            <a:pPr rtl="0">
              <a:defRPr sz="2800"/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3200" dirty="0"/>
              <a:t>Marijuana Use by Grade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17997739865850101"/>
          <c:w val="0.93888888888888888"/>
          <c:h val="0.50589457567804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Sec3Marijauna!$L$22</c:f>
              <c:strCache>
                <c:ptCount val="1"/>
                <c:pt idx="0">
                  <c:v>% Past Month Use 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numRef>
              <c:f>Sec3Marijauna!$M$21:$S$21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Sec3Marijauna!$M$22:$S$22</c:f>
              <c:numCache>
                <c:formatCode>0.0%</c:formatCode>
                <c:ptCount val="7"/>
                <c:pt idx="0">
                  <c:v>1.4084507042253523E-2</c:v>
                </c:pt>
                <c:pt idx="1">
                  <c:v>4.5138888888888881E-2</c:v>
                </c:pt>
                <c:pt idx="2">
                  <c:v>8.2595870206489674E-2</c:v>
                </c:pt>
                <c:pt idx="3">
                  <c:v>8.7096774193548387E-2</c:v>
                </c:pt>
                <c:pt idx="4">
                  <c:v>0.24</c:v>
                </c:pt>
                <c:pt idx="5">
                  <c:v>0.17582417582417584</c:v>
                </c:pt>
                <c:pt idx="6">
                  <c:v>0.24637681159420294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5-4F77-A7F1-B786AB4DE5F4}"/>
            </c:ext>
          </c:extLst>
        </c:ser>
        <c:ser>
          <c:idx val="1"/>
          <c:order val="1"/>
          <c:tx>
            <c:strRef>
              <c:f>Sec3Marijauna!$L$23</c:f>
              <c:strCache>
                <c:ptCount val="1"/>
                <c:pt idx="0">
                  <c:v>% Frequent Use 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numRef>
              <c:f>Sec3Marijauna!$M$21:$S$21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Sec3Marijauna!$M$23:$S$23</c:f>
              <c:numCache>
                <c:formatCode>0.0%</c:formatCode>
                <c:ptCount val="7"/>
                <c:pt idx="0">
                  <c:v>3.5211267605633808E-3</c:v>
                </c:pt>
                <c:pt idx="1">
                  <c:v>1.3888888888888888E-2</c:v>
                </c:pt>
                <c:pt idx="2">
                  <c:v>5.3097345132743362E-2</c:v>
                </c:pt>
                <c:pt idx="3">
                  <c:v>3.2258064516129031E-2</c:v>
                </c:pt>
                <c:pt idx="4">
                  <c:v>0.15636363636363637</c:v>
                </c:pt>
                <c:pt idx="5">
                  <c:v>9.5238095238095233E-2</c:v>
                </c:pt>
                <c:pt idx="6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5-4F77-A7F1-B786AB4DE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32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dirty="0"/>
              <a:t> </a:t>
            </a:r>
            <a:r>
              <a:rPr lang="en-US" sz="2800" b="0" dirty="0"/>
              <a:t>"How much do you think people risk harming themselves physically or in other ways when they use marijuana 1 or 2 times a week?”</a:t>
            </a:r>
          </a:p>
        </c:rich>
      </c:tx>
      <c:layout>
        <c:manualLayout>
          <c:xMode val="edge"/>
          <c:yMode val="edge"/>
          <c:x val="0.112303050086383"/>
          <c:y val="3.703703703703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Sec3Marijauna!$M$110</c:f>
              <c:strCache>
                <c:ptCount val="1"/>
                <c:pt idx="0">
                  <c:v>% Moderate Risk </c:v>
                </c:pt>
              </c:strCache>
            </c:strRef>
          </c:tx>
          <c:spPr>
            <a:solidFill>
              <a:srgbClr val="EEB111"/>
            </a:solidFill>
          </c:spPr>
          <c:invertIfNegative val="0"/>
          <c:cat>
            <c:numRef>
              <c:f>Sec3Marijauna!$N$109:$T$109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Sec3Marijauna!$N$110:$T$110</c:f>
              <c:numCache>
                <c:formatCode>0.0%</c:formatCode>
                <c:ptCount val="7"/>
                <c:pt idx="0">
                  <c:v>0.30107526881720431</c:v>
                </c:pt>
                <c:pt idx="1">
                  <c:v>0.25266903914590749</c:v>
                </c:pt>
                <c:pt idx="2">
                  <c:v>0.26605504587155965</c:v>
                </c:pt>
                <c:pt idx="3">
                  <c:v>0.28428093645484948</c:v>
                </c:pt>
                <c:pt idx="4">
                  <c:v>0.19615384615384618</c:v>
                </c:pt>
                <c:pt idx="5">
                  <c:v>0.1895910780669145</c:v>
                </c:pt>
                <c:pt idx="6">
                  <c:v>0.15897435897435896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4-49D1-B03E-28858309EF23}"/>
            </c:ext>
          </c:extLst>
        </c:ser>
        <c:ser>
          <c:idx val="1"/>
          <c:order val="1"/>
          <c:tx>
            <c:strRef>
              <c:f>Sec3Marijauna!$M$111</c:f>
              <c:strCache>
                <c:ptCount val="1"/>
                <c:pt idx="0">
                  <c:v>% Great Risk</c:v>
                </c:pt>
              </c:strCache>
            </c:strRef>
          </c:tx>
          <c:spPr>
            <a:solidFill>
              <a:srgbClr val="006858"/>
            </a:solidFill>
          </c:spPr>
          <c:invertIfNegative val="0"/>
          <c:cat>
            <c:numRef>
              <c:f>Sec3Marijauna!$N$109:$T$109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Sec3Marijauna!$N$111:$T$111</c:f>
              <c:numCache>
                <c:formatCode>0.0%</c:formatCode>
                <c:ptCount val="7"/>
                <c:pt idx="0">
                  <c:v>0.35483870967741937</c:v>
                </c:pt>
                <c:pt idx="1">
                  <c:v>0.34519572953736655</c:v>
                </c:pt>
                <c:pt idx="2">
                  <c:v>0.24159021406727826</c:v>
                </c:pt>
                <c:pt idx="3">
                  <c:v>0.20066889632107024</c:v>
                </c:pt>
                <c:pt idx="4">
                  <c:v>0.14615384615384616</c:v>
                </c:pt>
                <c:pt idx="5">
                  <c:v>0.19330855018587362</c:v>
                </c:pt>
                <c:pt idx="6">
                  <c:v>0.10256410256410256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4-49D1-B03E-28858309E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0668776"/>
        <c:axId val="-2120504968"/>
      </c:barChart>
      <c:catAx>
        <c:axId val="-2120668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0504968"/>
        <c:crosses val="autoZero"/>
        <c:auto val="1"/>
        <c:lblAlgn val="ctr"/>
        <c:lblOffset val="100"/>
        <c:noMultiLvlLbl val="0"/>
      </c:catAx>
      <c:valAx>
        <c:axId val="-21205049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21206687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800" b="0" i="0" baseline="0">
                <a:effectLst/>
              </a:rPr>
              <a:t>Past Month Use Rates: Year Trends of Core Drugs, Grades 6-8</a:t>
            </a:r>
            <a:endParaRPr lang="en-US" sz="2800" b="0">
              <a:effectLst/>
            </a:endParaRPr>
          </a:p>
        </c:rich>
      </c:tx>
      <c:layout>
        <c:manualLayout>
          <c:xMode val="edge"/>
          <c:yMode val="edge"/>
          <c:x val="0.16120583444398959"/>
          <c:y val="1.61669601436695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2098544500119298E-2"/>
          <c:w val="0.93888888888888888"/>
          <c:h val="0.50143131699303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Intro!$A$32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strRef>
              <c:f>Intro!$B$31:$H$31</c:f>
              <c:strCache>
                <c:ptCount val="7"/>
                <c:pt idx="0">
                  <c:v>Alcohol</c:v>
                </c:pt>
                <c:pt idx="1">
                  <c:v>Binge Drinking</c:v>
                </c:pt>
                <c:pt idx="2">
                  <c:v>Cigarettes</c:v>
                </c:pt>
                <c:pt idx="3">
                  <c:v>E-Cigarettes</c:v>
                </c:pt>
                <c:pt idx="4">
                  <c:v>Heroin</c:v>
                </c:pt>
                <c:pt idx="5">
                  <c:v>Marijuana</c:v>
                </c:pt>
                <c:pt idx="6">
                  <c:v>Rx Drugs</c:v>
                </c:pt>
              </c:strCache>
            </c:strRef>
          </c:cat>
          <c:val>
            <c:numRef>
              <c:f>Intro!$B$32:$H$32</c:f>
              <c:numCache>
                <c:formatCode>0.0%</c:formatCode>
                <c:ptCount val="7"/>
                <c:pt idx="0">
                  <c:v>0.113</c:v>
                </c:pt>
                <c:pt idx="1">
                  <c:v>1.4999999999999999E-2</c:v>
                </c:pt>
                <c:pt idx="2">
                  <c:v>0.06</c:v>
                </c:pt>
                <c:pt idx="5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3-40E5-880B-7F8B7843F6B6}"/>
            </c:ext>
          </c:extLst>
        </c:ser>
        <c:ser>
          <c:idx val="1"/>
          <c:order val="1"/>
          <c:tx>
            <c:strRef>
              <c:f>Intro!$A$33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strRef>
              <c:f>Intro!$B$31:$H$31</c:f>
              <c:strCache>
                <c:ptCount val="7"/>
                <c:pt idx="0">
                  <c:v>Alcohol</c:v>
                </c:pt>
                <c:pt idx="1">
                  <c:v>Binge Drinking</c:v>
                </c:pt>
                <c:pt idx="2">
                  <c:v>Cigarettes</c:v>
                </c:pt>
                <c:pt idx="3">
                  <c:v>E-Cigarettes</c:v>
                </c:pt>
                <c:pt idx="4">
                  <c:v>Heroin</c:v>
                </c:pt>
                <c:pt idx="5">
                  <c:v>Marijuana</c:v>
                </c:pt>
                <c:pt idx="6">
                  <c:v>Rx Drugs</c:v>
                </c:pt>
              </c:strCache>
            </c:strRef>
          </c:cat>
          <c:val>
            <c:numRef>
              <c:f>Intro!$B$33:$H$33</c:f>
              <c:numCache>
                <c:formatCode>0.0%</c:formatCode>
                <c:ptCount val="7"/>
                <c:pt idx="0">
                  <c:v>0.104</c:v>
                </c:pt>
                <c:pt idx="1">
                  <c:v>3.1E-2</c:v>
                </c:pt>
                <c:pt idx="2">
                  <c:v>6.0999999999999999E-2</c:v>
                </c:pt>
                <c:pt idx="4">
                  <c:v>4.4999999999999998E-2</c:v>
                </c:pt>
                <c:pt idx="5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C3-40E5-880B-7F8B7843F6B6}"/>
            </c:ext>
          </c:extLst>
        </c:ser>
        <c:ser>
          <c:idx val="2"/>
          <c:order val="2"/>
          <c:tx>
            <c:strRef>
              <c:f>Intro!$A$34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strRef>
              <c:f>Intro!$B$31:$H$31</c:f>
              <c:strCache>
                <c:ptCount val="7"/>
                <c:pt idx="0">
                  <c:v>Alcohol</c:v>
                </c:pt>
                <c:pt idx="1">
                  <c:v>Binge Drinking</c:v>
                </c:pt>
                <c:pt idx="2">
                  <c:v>Cigarettes</c:v>
                </c:pt>
                <c:pt idx="3">
                  <c:v>E-Cigarettes</c:v>
                </c:pt>
                <c:pt idx="4">
                  <c:v>Heroin</c:v>
                </c:pt>
                <c:pt idx="5">
                  <c:v>Marijuana</c:v>
                </c:pt>
                <c:pt idx="6">
                  <c:v>Rx Drugs</c:v>
                </c:pt>
              </c:strCache>
            </c:strRef>
          </c:cat>
          <c:val>
            <c:numRef>
              <c:f>Intro!$B$34:$H$34</c:f>
              <c:numCache>
                <c:formatCode>0.0%</c:formatCode>
                <c:ptCount val="7"/>
                <c:pt idx="0">
                  <c:v>6.6000000000000003E-2</c:v>
                </c:pt>
                <c:pt idx="1">
                  <c:v>1.6E-2</c:v>
                </c:pt>
                <c:pt idx="2">
                  <c:v>3.2000000000000001E-2</c:v>
                </c:pt>
                <c:pt idx="3">
                  <c:v>4.3999999999999997E-2</c:v>
                </c:pt>
                <c:pt idx="4">
                  <c:v>1.2999999999999999E-2</c:v>
                </c:pt>
                <c:pt idx="5">
                  <c:v>3.9E-2</c:v>
                </c:pt>
                <c:pt idx="6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C3-40E5-880B-7F8B7843F6B6}"/>
            </c:ext>
          </c:extLst>
        </c:ser>
        <c:ser>
          <c:idx val="3"/>
          <c:order val="3"/>
          <c:tx>
            <c:strRef>
              <c:f>Intro!$A$35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Intro!$B$31:$H$31</c:f>
              <c:strCache>
                <c:ptCount val="7"/>
                <c:pt idx="0">
                  <c:v>Alcohol</c:v>
                </c:pt>
                <c:pt idx="1">
                  <c:v>Binge Drinking</c:v>
                </c:pt>
                <c:pt idx="2">
                  <c:v>Cigarettes</c:v>
                </c:pt>
                <c:pt idx="3">
                  <c:v>E-Cigarettes</c:v>
                </c:pt>
                <c:pt idx="4">
                  <c:v>Heroin</c:v>
                </c:pt>
                <c:pt idx="5">
                  <c:v>Marijuana</c:v>
                </c:pt>
                <c:pt idx="6">
                  <c:v>Rx Drugs</c:v>
                </c:pt>
              </c:strCache>
            </c:strRef>
          </c:cat>
          <c:val>
            <c:numRef>
              <c:f>Intro!$B$35:$H$35</c:f>
              <c:numCache>
                <c:formatCode>0.0%</c:formatCode>
                <c:ptCount val="7"/>
                <c:pt idx="0">
                  <c:v>3.5999999999999997E-2</c:v>
                </c:pt>
                <c:pt idx="1">
                  <c:v>7.0000000000000001E-3</c:v>
                </c:pt>
                <c:pt idx="2">
                  <c:v>1.6E-2</c:v>
                </c:pt>
                <c:pt idx="3">
                  <c:v>3.3000000000000002E-2</c:v>
                </c:pt>
                <c:pt idx="4">
                  <c:v>1E-3</c:v>
                </c:pt>
                <c:pt idx="5">
                  <c:v>2.9000000000000001E-2</c:v>
                </c:pt>
                <c:pt idx="6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C3-40E5-880B-7F8B7843F6B6}"/>
            </c:ext>
          </c:extLst>
        </c:ser>
        <c:ser>
          <c:idx val="4"/>
          <c:order val="4"/>
          <c:tx>
            <c:strRef>
              <c:f>Intro!$A$36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Intro!$B$31:$H$31</c:f>
              <c:strCache>
                <c:ptCount val="7"/>
                <c:pt idx="0">
                  <c:v>Alcohol</c:v>
                </c:pt>
                <c:pt idx="1">
                  <c:v>Binge Drinking</c:v>
                </c:pt>
                <c:pt idx="2">
                  <c:v>Cigarettes</c:v>
                </c:pt>
                <c:pt idx="3">
                  <c:v>E-Cigarettes</c:v>
                </c:pt>
                <c:pt idx="4">
                  <c:v>Heroin</c:v>
                </c:pt>
                <c:pt idx="5">
                  <c:v>Marijuana</c:v>
                </c:pt>
                <c:pt idx="6">
                  <c:v>Rx Drugs</c:v>
                </c:pt>
              </c:strCache>
            </c:strRef>
          </c:cat>
          <c:val>
            <c:numRef>
              <c:f>Intro!$B$36:$H$36</c:f>
              <c:numCache>
                <c:formatCode>0.0%</c:formatCode>
                <c:ptCount val="7"/>
                <c:pt idx="0">
                  <c:v>3.6999999999999998E-2</c:v>
                </c:pt>
                <c:pt idx="1">
                  <c:v>1.0999999999999999E-2</c:v>
                </c:pt>
                <c:pt idx="2">
                  <c:v>8.9999999999999993E-3</c:v>
                </c:pt>
                <c:pt idx="3">
                  <c:v>2.3E-2</c:v>
                </c:pt>
                <c:pt idx="4">
                  <c:v>5.0000000000000001E-3</c:v>
                </c:pt>
                <c:pt idx="5">
                  <c:v>0.03</c:v>
                </c:pt>
                <c:pt idx="6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C3-40E5-880B-7F8B7843F6B6}"/>
            </c:ext>
          </c:extLst>
        </c:ser>
        <c:ser>
          <c:idx val="5"/>
          <c:order val="5"/>
          <c:tx>
            <c:strRef>
              <c:f>Intro!$A$37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Intro!$B$31:$H$31</c:f>
              <c:strCache>
                <c:ptCount val="7"/>
                <c:pt idx="0">
                  <c:v>Alcohol</c:v>
                </c:pt>
                <c:pt idx="1">
                  <c:v>Binge Drinking</c:v>
                </c:pt>
                <c:pt idx="2">
                  <c:v>Cigarettes</c:v>
                </c:pt>
                <c:pt idx="3">
                  <c:v>E-Cigarettes</c:v>
                </c:pt>
                <c:pt idx="4">
                  <c:v>Heroin</c:v>
                </c:pt>
                <c:pt idx="5">
                  <c:v>Marijuana</c:v>
                </c:pt>
                <c:pt idx="6">
                  <c:v>Rx Drugs</c:v>
                </c:pt>
              </c:strCache>
            </c:strRef>
          </c:cat>
          <c:val>
            <c:numRef>
              <c:f>Intro!$B$37:$H$37</c:f>
              <c:numCache>
                <c:formatCode>0.0%</c:formatCode>
                <c:ptCount val="7"/>
                <c:pt idx="0">
                  <c:v>8.5999999999999993E-2</c:v>
                </c:pt>
                <c:pt idx="1">
                  <c:v>0.03</c:v>
                </c:pt>
                <c:pt idx="2">
                  <c:v>1.1000000000000001E-2</c:v>
                </c:pt>
                <c:pt idx="3">
                  <c:v>6.0999999999999999E-2</c:v>
                </c:pt>
                <c:pt idx="4">
                  <c:v>8.9999999999999993E-3</c:v>
                </c:pt>
                <c:pt idx="5">
                  <c:v>4.9000000000000002E-2</c:v>
                </c:pt>
                <c:pt idx="6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C3-40E5-880B-7F8B7843F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3200"/>
            </a:pPr>
            <a:r>
              <a:rPr lang="en-US" sz="3200" b="0" dirty="0"/>
              <a:t>"How wrong do your friends feel it would be for you to use marijuana?"</a:t>
            </a:r>
          </a:p>
        </c:rich>
      </c:tx>
      <c:layout>
        <c:manualLayout>
          <c:xMode val="edge"/>
          <c:yMode val="edge"/>
          <c:x val="0.112303050086383"/>
          <c:y val="3.703703703703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Sec3Marijauna!$N$223</c:f>
              <c:strCache>
                <c:ptCount val="1"/>
                <c:pt idx="0">
                  <c:v>% Wrong</c:v>
                </c:pt>
              </c:strCache>
            </c:strRef>
          </c:tx>
          <c:spPr>
            <a:solidFill>
              <a:srgbClr val="EEB111"/>
            </a:solidFill>
          </c:spPr>
          <c:invertIfNegative val="0"/>
          <c:cat>
            <c:numRef>
              <c:f>Sec3Marijauna!$O$222:$U$222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Sec3Marijauna!$O$223:$U$223</c:f>
              <c:numCache>
                <c:formatCode>0.0%</c:formatCode>
                <c:ptCount val="7"/>
                <c:pt idx="0">
                  <c:v>0.17753623188405798</c:v>
                </c:pt>
                <c:pt idx="1">
                  <c:v>0.19285714285714289</c:v>
                </c:pt>
                <c:pt idx="2">
                  <c:v>0.1834862385321101</c:v>
                </c:pt>
                <c:pt idx="3">
                  <c:v>0.23666666666666669</c:v>
                </c:pt>
                <c:pt idx="4">
                  <c:v>0.19083969465648856</c:v>
                </c:pt>
                <c:pt idx="5">
                  <c:v>0.17843866171003719</c:v>
                </c:pt>
                <c:pt idx="6">
                  <c:v>0.11224489795918367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B-479D-86EF-23F8CF358AE8}"/>
            </c:ext>
          </c:extLst>
        </c:ser>
        <c:ser>
          <c:idx val="1"/>
          <c:order val="1"/>
          <c:tx>
            <c:strRef>
              <c:f>Sec3Marijauna!$N$224</c:f>
              <c:strCache>
                <c:ptCount val="1"/>
                <c:pt idx="0">
                  <c:v>% Very Wrong</c:v>
                </c:pt>
              </c:strCache>
            </c:strRef>
          </c:tx>
          <c:spPr>
            <a:solidFill>
              <a:srgbClr val="006858"/>
            </a:solidFill>
          </c:spPr>
          <c:invertIfNegative val="0"/>
          <c:cat>
            <c:numRef>
              <c:f>Sec3Marijauna!$O$222:$U$222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Sec3Marijauna!$O$224:$U$224</c:f>
              <c:numCache>
                <c:formatCode>0.0%</c:formatCode>
                <c:ptCount val="7"/>
                <c:pt idx="0">
                  <c:v>0.72826086956521729</c:v>
                </c:pt>
                <c:pt idx="1">
                  <c:v>0.6071428571428571</c:v>
                </c:pt>
                <c:pt idx="2">
                  <c:v>0.5718654434250765</c:v>
                </c:pt>
                <c:pt idx="3">
                  <c:v>0.43666666666666665</c:v>
                </c:pt>
                <c:pt idx="4">
                  <c:v>0.29770992366412213</c:v>
                </c:pt>
                <c:pt idx="5">
                  <c:v>0.33457249070631973</c:v>
                </c:pt>
                <c:pt idx="6">
                  <c:v>0.22448979591836735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1B-479D-86EF-23F8CF358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0668776"/>
        <c:axId val="-2120504968"/>
      </c:barChart>
      <c:catAx>
        <c:axId val="-2120668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0504968"/>
        <c:crosses val="autoZero"/>
        <c:auto val="1"/>
        <c:lblAlgn val="ctr"/>
        <c:lblOffset val="100"/>
        <c:noMultiLvlLbl val="0"/>
      </c:catAx>
      <c:valAx>
        <c:axId val="-21205049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06687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800"/>
            </a:pPr>
            <a:endParaRPr lang="en-US"/>
          </a:p>
        </c:txPr>
      </c:dTable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3200"/>
            </a:pPr>
            <a:r>
              <a:rPr lang="en-US" sz="3200" b="0" dirty="0"/>
              <a:t>Past Month Prescription Drug Abuse Rates by Grade</a:t>
            </a:r>
          </a:p>
        </c:rich>
      </c:tx>
      <c:layout>
        <c:manualLayout>
          <c:xMode val="edge"/>
          <c:yMode val="edge"/>
          <c:x val="0.10787047734319477"/>
          <c:y val="5.464276819236017E-5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RX!$M$18</c:f>
              <c:strCache>
                <c:ptCount val="1"/>
                <c:pt idx="0">
                  <c:v>Past Month Use</c:v>
                </c:pt>
              </c:strCache>
            </c:strRef>
          </c:tx>
          <c:spPr>
            <a:solidFill>
              <a:srgbClr val="EEB111"/>
            </a:solidFill>
          </c:spPr>
          <c:invertIfNegative val="0"/>
          <c:cat>
            <c:numRef>
              <c:f>RX!$N$17:$T$17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RX!$N$18:$T$18</c:f>
              <c:numCache>
                <c:formatCode>0.0%</c:formatCode>
                <c:ptCount val="7"/>
                <c:pt idx="0">
                  <c:v>1.4184397163120567E-2</c:v>
                </c:pt>
                <c:pt idx="1">
                  <c:v>3.4722222222222224E-2</c:v>
                </c:pt>
                <c:pt idx="2">
                  <c:v>4.1543026706231452E-2</c:v>
                </c:pt>
                <c:pt idx="3">
                  <c:v>2.2580645161290321E-2</c:v>
                </c:pt>
                <c:pt idx="4">
                  <c:v>0.04</c:v>
                </c:pt>
                <c:pt idx="5">
                  <c:v>2.9090909090909091E-2</c:v>
                </c:pt>
                <c:pt idx="6">
                  <c:v>5.3140096618357481E-2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C-406E-A01E-378DDD32C343}"/>
            </c:ext>
          </c:extLst>
        </c:ser>
        <c:ser>
          <c:idx val="1"/>
          <c:order val="1"/>
          <c:tx>
            <c:strRef>
              <c:f>RX!$M$19</c:f>
              <c:strCache>
                <c:ptCount val="1"/>
                <c:pt idx="0">
                  <c:v>Frequent Use</c:v>
                </c:pt>
              </c:strCache>
            </c:strRef>
          </c:tx>
          <c:spPr>
            <a:solidFill>
              <a:srgbClr val="006858"/>
            </a:solidFill>
          </c:spPr>
          <c:invertIfNegative val="0"/>
          <c:cat>
            <c:numRef>
              <c:f>RX!$N$17:$T$17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RX!$N$19:$T$19</c:f>
              <c:numCache>
                <c:formatCode>0.0%</c:formatCode>
                <c:ptCount val="7"/>
                <c:pt idx="0">
                  <c:v>7.0921985815602835E-3</c:v>
                </c:pt>
                <c:pt idx="1">
                  <c:v>6.9444444444444441E-3</c:v>
                </c:pt>
                <c:pt idx="2">
                  <c:v>2.0771513353115726E-2</c:v>
                </c:pt>
                <c:pt idx="3">
                  <c:v>9.6774193548387101E-3</c:v>
                </c:pt>
                <c:pt idx="4">
                  <c:v>2.181818181818182E-2</c:v>
                </c:pt>
                <c:pt idx="5">
                  <c:v>1.8181818181818181E-2</c:v>
                </c:pt>
                <c:pt idx="6">
                  <c:v>2.8985507246376812E-2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C-406E-A01E-378DDD32C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0668776"/>
        <c:axId val="-2120504968"/>
      </c:barChart>
      <c:catAx>
        <c:axId val="-2120668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0504968"/>
        <c:crosses val="autoZero"/>
        <c:auto val="1"/>
        <c:lblAlgn val="ctr"/>
        <c:lblOffset val="100"/>
        <c:noMultiLvlLbl val="0"/>
      </c:catAx>
      <c:valAx>
        <c:axId val="-21205049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06687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800"/>
            </a:pPr>
            <a:endParaRPr lang="en-US"/>
          </a:p>
        </c:txPr>
      </c:dTable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800"/>
            </a:pPr>
            <a:r>
              <a:rPr lang="en-US" sz="2800" b="0" dirty="0"/>
              <a:t>Past Month Heroin Use Rates by Grade</a:t>
            </a:r>
          </a:p>
        </c:rich>
      </c:tx>
      <c:layout>
        <c:manualLayout>
          <c:xMode val="edge"/>
          <c:yMode val="edge"/>
          <c:x val="0.25459121864787687"/>
          <c:y val="4.8668293748924049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Heroin!$M$19</c:f>
              <c:strCache>
                <c:ptCount val="1"/>
                <c:pt idx="0">
                  <c:v>Past Month Use</c:v>
                </c:pt>
              </c:strCache>
            </c:strRef>
          </c:tx>
          <c:spPr>
            <a:solidFill>
              <a:srgbClr val="EEB111"/>
            </a:solidFill>
          </c:spPr>
          <c:invertIfNegative val="0"/>
          <c:cat>
            <c:numRef>
              <c:f>Heroin!$N$18:$T$18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Heroin!$N$19:$T$19</c:f>
              <c:numCache>
                <c:formatCode>0.0%</c:formatCode>
                <c:ptCount val="7"/>
                <c:pt idx="0">
                  <c:v>7.1684587813620072E-3</c:v>
                </c:pt>
                <c:pt idx="1">
                  <c:v>3.5587188612099642E-3</c:v>
                </c:pt>
                <c:pt idx="2">
                  <c:v>1.5384615384615385E-2</c:v>
                </c:pt>
                <c:pt idx="3">
                  <c:v>6.6445182724252493E-3</c:v>
                </c:pt>
                <c:pt idx="4">
                  <c:v>1.1152416356877325E-2</c:v>
                </c:pt>
                <c:pt idx="5">
                  <c:v>1.8315018315018316E-2</c:v>
                </c:pt>
                <c:pt idx="6">
                  <c:v>2.9268292682926834E-2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C-4A09-901A-7B6E7FA2F866}"/>
            </c:ext>
          </c:extLst>
        </c:ser>
        <c:ser>
          <c:idx val="1"/>
          <c:order val="1"/>
          <c:tx>
            <c:strRef>
              <c:f>Heroin!$M$20</c:f>
              <c:strCache>
                <c:ptCount val="1"/>
                <c:pt idx="0">
                  <c:v>Frequent Use</c:v>
                </c:pt>
              </c:strCache>
            </c:strRef>
          </c:tx>
          <c:spPr>
            <a:solidFill>
              <a:srgbClr val="006858"/>
            </a:solidFill>
          </c:spPr>
          <c:invertIfNegative val="0"/>
          <c:cat>
            <c:numRef>
              <c:f>Heroin!$N$18:$T$18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Heroin!$N$20:$T$20</c:f>
              <c:numCache>
                <c:formatCode>0.0%</c:formatCode>
                <c:ptCount val="7"/>
                <c:pt idx="0">
                  <c:v>3.5842293906810036E-3</c:v>
                </c:pt>
                <c:pt idx="1">
                  <c:v>3.5587188612099642E-3</c:v>
                </c:pt>
                <c:pt idx="2">
                  <c:v>1.2307692307692308E-2</c:v>
                </c:pt>
                <c:pt idx="3">
                  <c:v>6.6445182724252493E-3</c:v>
                </c:pt>
                <c:pt idx="4">
                  <c:v>1.1152416356877325E-2</c:v>
                </c:pt>
                <c:pt idx="5">
                  <c:v>1.465201465201465E-2</c:v>
                </c:pt>
                <c:pt idx="6">
                  <c:v>1.9512195121951219E-2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EC-4A09-901A-7B6E7FA2F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0668776"/>
        <c:axId val="-2120504968"/>
      </c:barChart>
      <c:catAx>
        <c:axId val="-2120668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0504968"/>
        <c:crosses val="autoZero"/>
        <c:auto val="1"/>
        <c:lblAlgn val="ctr"/>
        <c:lblOffset val="100"/>
        <c:noMultiLvlLbl val="0"/>
      </c:catAx>
      <c:valAx>
        <c:axId val="-21205049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06687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3200"/>
            </a:pPr>
            <a:endParaRPr lang="en-US"/>
          </a:p>
        </c:txPr>
      </c:dTable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000"/>
            </a:pPr>
            <a:r>
              <a:rPr lang="en-US" sz="3200" b="0" dirty="0"/>
              <a:t>Gambling Rates by Grade Level</a:t>
            </a:r>
          </a:p>
        </c:rich>
      </c:tx>
      <c:layout>
        <c:manualLayout>
          <c:xMode val="edge"/>
          <c:yMode val="edge"/>
          <c:x val="0.25769504355433837"/>
          <c:y val="3.4118241331746693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Gambling!$M$16</c:f>
              <c:strCache>
                <c:ptCount val="1"/>
                <c:pt idx="0">
                  <c:v>Past Month Use</c:v>
                </c:pt>
              </c:strCache>
            </c:strRef>
          </c:tx>
          <c:spPr>
            <a:solidFill>
              <a:srgbClr val="EEB111"/>
            </a:solidFill>
          </c:spPr>
          <c:invertIfNegative val="0"/>
          <c:cat>
            <c:numRef>
              <c:f>Gambling!$N$15:$T$15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Gambling!$N$16:$T$16</c:f>
              <c:numCache>
                <c:formatCode>0.0%</c:formatCode>
                <c:ptCount val="7"/>
                <c:pt idx="0">
                  <c:v>6.3604240282685506E-2</c:v>
                </c:pt>
                <c:pt idx="1">
                  <c:v>9.7222222222222238E-2</c:v>
                </c:pt>
                <c:pt idx="2">
                  <c:v>0.12166172106824925</c:v>
                </c:pt>
                <c:pt idx="3">
                  <c:v>4.8387096774193547E-2</c:v>
                </c:pt>
                <c:pt idx="4">
                  <c:v>7.6642335766423361E-2</c:v>
                </c:pt>
                <c:pt idx="5">
                  <c:v>0.10948905109489053</c:v>
                </c:pt>
                <c:pt idx="6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F-4C34-8144-98DF24FF3F16}"/>
            </c:ext>
          </c:extLst>
        </c:ser>
        <c:ser>
          <c:idx val="1"/>
          <c:order val="1"/>
          <c:tx>
            <c:strRef>
              <c:f>Gambling!$M$17</c:f>
              <c:strCache>
                <c:ptCount val="1"/>
                <c:pt idx="0">
                  <c:v>Frequent Use</c:v>
                </c:pt>
              </c:strCache>
            </c:strRef>
          </c:tx>
          <c:spPr>
            <a:solidFill>
              <a:srgbClr val="006858"/>
            </a:solidFill>
          </c:spPr>
          <c:invertIfNegative val="0"/>
          <c:cat>
            <c:numRef>
              <c:f>Gambling!$N$15:$T$15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Gambling!$N$17:$T$17</c:f>
              <c:numCache>
                <c:formatCode>0.0%</c:formatCode>
                <c:ptCount val="7"/>
                <c:pt idx="0">
                  <c:v>1.4134275618374558E-2</c:v>
                </c:pt>
                <c:pt idx="1">
                  <c:v>2.0833333333333329E-2</c:v>
                </c:pt>
                <c:pt idx="2">
                  <c:v>4.1543026706231452E-2</c:v>
                </c:pt>
                <c:pt idx="3">
                  <c:v>9.6774193548387101E-3</c:v>
                </c:pt>
                <c:pt idx="4">
                  <c:v>2.1897810218978103E-2</c:v>
                </c:pt>
                <c:pt idx="5">
                  <c:v>3.6496350364963501E-2</c:v>
                </c:pt>
                <c:pt idx="6">
                  <c:v>2.8985507246376812E-2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DF-4C34-8144-98DF24FF3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0668776"/>
        <c:axId val="-2120504968"/>
      </c:barChart>
      <c:catAx>
        <c:axId val="-2120668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0504968"/>
        <c:crosses val="autoZero"/>
        <c:auto val="1"/>
        <c:lblAlgn val="ctr"/>
        <c:lblOffset val="100"/>
        <c:noMultiLvlLbl val="0"/>
      </c:catAx>
      <c:valAx>
        <c:axId val="-2120504968"/>
        <c:scaling>
          <c:orientation val="minMax"/>
        </c:scaling>
        <c:delete val="0"/>
        <c:axPos val="l"/>
        <c:majorGridlines/>
        <c:numFmt formatCode="0.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06687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3200"/>
            </a:pPr>
            <a:endParaRPr lang="en-US"/>
          </a:p>
        </c:txPr>
      </c:dTable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/>
              <a:t>In the past year, how many hours per week were spent playing video games?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9197093673843241"/>
          <c:w val="0.93888888888888888"/>
          <c:h val="0.49390106580103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VideoGames!$J$3</c:f>
              <c:strCache>
                <c:ptCount val="1"/>
                <c:pt idx="0">
                  <c:v>Grade 6-8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strRef>
              <c:f>VideoGames!$I$4:$I$8</c:f>
              <c:strCache>
                <c:ptCount val="5"/>
                <c:pt idx="0">
                  <c:v>None</c:v>
                </c:pt>
                <c:pt idx="1">
                  <c:v>Less than 10</c:v>
                </c:pt>
                <c:pt idx="2">
                  <c:v>11-20</c:v>
                </c:pt>
                <c:pt idx="3">
                  <c:v>21-30</c:v>
                </c:pt>
                <c:pt idx="4">
                  <c:v>More than 30 hours</c:v>
                </c:pt>
              </c:strCache>
            </c:strRef>
          </c:cat>
          <c:val>
            <c:numRef>
              <c:f>VideoGames!$J$4:$J$8</c:f>
              <c:numCache>
                <c:formatCode>###0.0%</c:formatCode>
                <c:ptCount val="5"/>
                <c:pt idx="0">
                  <c:v>0.16466739367502725</c:v>
                </c:pt>
                <c:pt idx="1">
                  <c:v>0.38931297709923662</c:v>
                </c:pt>
                <c:pt idx="2">
                  <c:v>0.19083969465648856</c:v>
                </c:pt>
                <c:pt idx="3">
                  <c:v>7.3064340239912762E-2</c:v>
                </c:pt>
                <c:pt idx="4">
                  <c:v>0.1821155943293348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E-4146-8479-C4F71A5C9C97}"/>
            </c:ext>
          </c:extLst>
        </c:ser>
        <c:ser>
          <c:idx val="1"/>
          <c:order val="1"/>
          <c:tx>
            <c:strRef>
              <c:f>VideoGames!$K$3</c:f>
              <c:strCache>
                <c:ptCount val="1"/>
                <c:pt idx="0">
                  <c:v>Grade 9-12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strRef>
              <c:f>VideoGames!$I$4:$I$8</c:f>
              <c:strCache>
                <c:ptCount val="5"/>
                <c:pt idx="0">
                  <c:v>None</c:v>
                </c:pt>
                <c:pt idx="1">
                  <c:v>Less than 10</c:v>
                </c:pt>
                <c:pt idx="2">
                  <c:v>11-20</c:v>
                </c:pt>
                <c:pt idx="3">
                  <c:v>21-30</c:v>
                </c:pt>
                <c:pt idx="4">
                  <c:v>More than 30 hours</c:v>
                </c:pt>
              </c:strCache>
            </c:strRef>
          </c:cat>
          <c:val>
            <c:numRef>
              <c:f>VideoGames!$K$4:$K$8</c:f>
              <c:numCache>
                <c:formatCode>###0.0%</c:formatCode>
                <c:ptCount val="5"/>
                <c:pt idx="0">
                  <c:v>0.26691729323308272</c:v>
                </c:pt>
                <c:pt idx="1">
                  <c:v>0.35808270676691728</c:v>
                </c:pt>
                <c:pt idx="2">
                  <c:v>0.16823308270676696</c:v>
                </c:pt>
                <c:pt idx="3">
                  <c:v>6.8609022556390981E-2</c:v>
                </c:pt>
                <c:pt idx="4">
                  <c:v>0.13815789473684212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E-4146-8479-C4F71A5C9C97}"/>
            </c:ext>
          </c:extLst>
        </c:ser>
        <c:ser>
          <c:idx val="2"/>
          <c:order val="2"/>
          <c:tx>
            <c:strRef>
              <c:f>VideoGames!$L$3</c:f>
              <c:strCache>
                <c:ptCount val="1"/>
                <c:pt idx="0">
                  <c:v>Grade 6-12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strRef>
              <c:f>VideoGames!$I$4:$I$8</c:f>
              <c:strCache>
                <c:ptCount val="5"/>
                <c:pt idx="0">
                  <c:v>None</c:v>
                </c:pt>
                <c:pt idx="1">
                  <c:v>Less than 10</c:v>
                </c:pt>
                <c:pt idx="2">
                  <c:v>11-20</c:v>
                </c:pt>
                <c:pt idx="3">
                  <c:v>21-30</c:v>
                </c:pt>
                <c:pt idx="4">
                  <c:v>More than 30 hours</c:v>
                </c:pt>
              </c:strCache>
            </c:strRef>
          </c:cat>
          <c:val>
            <c:numRef>
              <c:f>VideoGames!$L$4:$L$8</c:f>
              <c:numCache>
                <c:formatCode>###0.0%</c:formatCode>
                <c:ptCount val="5"/>
                <c:pt idx="0">
                  <c:v>0.21958606764260474</c:v>
                </c:pt>
                <c:pt idx="1">
                  <c:v>0.37253912165572944</c:v>
                </c:pt>
                <c:pt idx="2">
                  <c:v>0.17869762746087833</c:v>
                </c:pt>
                <c:pt idx="3">
                  <c:v>7.0671378091872794E-2</c:v>
                </c:pt>
                <c:pt idx="4">
                  <c:v>0.15850580514891469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E-4146-8479-C4F71A5C9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2800">
          <a:solidFill>
            <a:schemeClr val="tx1"/>
          </a:solidFill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4400">
                <a:solidFill>
                  <a:schemeClr val="tx1"/>
                </a:solidFill>
              </a:rPr>
              <a:t>Gaming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602401421228969"/>
          <c:w val="0.93888888888888888"/>
          <c:h val="0.35863042661461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VideoGames!$J$11</c:f>
              <c:strCache>
                <c:ptCount val="1"/>
                <c:pt idx="0">
                  <c:v>Grade 6-8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strRef>
              <c:f>VideoGames!$I$12:$I$15</c:f>
              <c:strCache>
                <c:ptCount val="4"/>
                <c:pt idx="0">
                  <c:v> Have you ever had to lie to people who are important to you about how much you play video games?</c:v>
                </c:pt>
                <c:pt idx="1">
                  <c:v>Do you spend more money than you can afford to on video games (i.e. loot boxes, in app purchases etc.)?</c:v>
                </c:pt>
                <c:pt idx="2">
                  <c:v>Did you ever get into a VERBAL fight with another person in real life because of something that happened in a video game?</c:v>
                </c:pt>
                <c:pt idx="3">
                  <c:v>Did you ever get into a PHYSICAL fight with another person in real life because of something that happened in a video game?</c:v>
                </c:pt>
              </c:strCache>
            </c:strRef>
          </c:cat>
          <c:val>
            <c:numRef>
              <c:f>VideoGames!$J$12:$J$15</c:f>
              <c:numCache>
                <c:formatCode>###0.0%</c:formatCode>
                <c:ptCount val="4"/>
                <c:pt idx="0">
                  <c:v>0.18146214099216709</c:v>
                </c:pt>
                <c:pt idx="1">
                  <c:v>0.12924281984334204</c:v>
                </c:pt>
                <c:pt idx="2">
                  <c:v>0.15694591728525981</c:v>
                </c:pt>
                <c:pt idx="3">
                  <c:v>4.2417815482502653E-2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E-4F54-97AD-19C64417C540}"/>
            </c:ext>
          </c:extLst>
        </c:ser>
        <c:ser>
          <c:idx val="1"/>
          <c:order val="1"/>
          <c:tx>
            <c:strRef>
              <c:f>VideoGames!$K$11</c:f>
              <c:strCache>
                <c:ptCount val="1"/>
                <c:pt idx="0">
                  <c:v>Grade 9-12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strRef>
              <c:f>VideoGames!$I$12:$I$15</c:f>
              <c:strCache>
                <c:ptCount val="4"/>
                <c:pt idx="0">
                  <c:v> Have you ever had to lie to people who are important to you about how much you play video games?</c:v>
                </c:pt>
                <c:pt idx="1">
                  <c:v>Do you spend more money than you can afford to on video games (i.e. loot boxes, in app purchases etc.)?</c:v>
                </c:pt>
                <c:pt idx="2">
                  <c:v>Did you ever get into a VERBAL fight with another person in real life because of something that happened in a video game?</c:v>
                </c:pt>
                <c:pt idx="3">
                  <c:v>Did you ever get into a PHYSICAL fight with another person in real life because of something that happened in a video game?</c:v>
                </c:pt>
              </c:strCache>
            </c:strRef>
          </c:cat>
          <c:val>
            <c:numRef>
              <c:f>VideoGames!$K$12:$K$15</c:f>
              <c:numCache>
                <c:formatCode>###0.0%</c:formatCode>
                <c:ptCount val="4"/>
                <c:pt idx="0">
                  <c:v>0.13316261203585147</c:v>
                </c:pt>
                <c:pt idx="1">
                  <c:v>8.1946222791293211E-2</c:v>
                </c:pt>
                <c:pt idx="2">
                  <c:v>9.005947323704333E-2</c:v>
                </c:pt>
                <c:pt idx="3">
                  <c:v>2.2939677145284623E-2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E-4F54-97AD-19C64417C540}"/>
            </c:ext>
          </c:extLst>
        </c:ser>
        <c:ser>
          <c:idx val="2"/>
          <c:order val="2"/>
          <c:tx>
            <c:strRef>
              <c:f>VideoGames!$L$11</c:f>
              <c:strCache>
                <c:ptCount val="1"/>
                <c:pt idx="0">
                  <c:v>Grade 6-12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strRef>
              <c:f>VideoGames!$I$12:$I$15</c:f>
              <c:strCache>
                <c:ptCount val="4"/>
                <c:pt idx="0">
                  <c:v> Have you ever had to lie to people who are important to you about how much you play video games?</c:v>
                </c:pt>
                <c:pt idx="1">
                  <c:v>Do you spend more money than you can afford to on video games (i.e. loot boxes, in app purchases etc.)?</c:v>
                </c:pt>
                <c:pt idx="2">
                  <c:v>Did you ever get into a VERBAL fight with another person in real life because of something that happened in a video game?</c:v>
                </c:pt>
                <c:pt idx="3">
                  <c:v>Did you ever get into a PHYSICAL fight with another person in real life because of something that happened in a video game?</c:v>
                </c:pt>
              </c:strCache>
            </c:strRef>
          </c:cat>
          <c:val>
            <c:numRef>
              <c:f>VideoGames!$L$12:$L$15</c:f>
              <c:numCache>
                <c:formatCode>###0.0%</c:formatCode>
                <c:ptCount val="4"/>
                <c:pt idx="0">
                  <c:v>0.15707821590174531</c:v>
                </c:pt>
                <c:pt idx="1">
                  <c:v>0.10536522301228184</c:v>
                </c:pt>
                <c:pt idx="2">
                  <c:v>0.11981132075471698</c:v>
                </c:pt>
                <c:pt idx="3">
                  <c:v>3.160377358490566E-2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9E-4F54-97AD-19C64417C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2000"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800" b="0" i="0" baseline="0">
                <a:effectLst/>
              </a:rPr>
              <a:t>Past Month Use Rates: Year Trends of Core Drugs, Grades 9-12</a:t>
            </a:r>
            <a:endParaRPr lang="en-US" sz="2800" b="0">
              <a:effectLst/>
            </a:endParaRPr>
          </a:p>
        </c:rich>
      </c:tx>
      <c:layout>
        <c:manualLayout>
          <c:xMode val="edge"/>
          <c:yMode val="edge"/>
          <c:x val="0.14612937607017756"/>
          <c:y val="1.2666669769612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0253354117537339"/>
          <c:w val="0.93888888888888888"/>
          <c:h val="0.58034453815100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Intro!$A$19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strRef>
              <c:f>Intro!$B$18:$I$18</c:f>
              <c:strCache>
                <c:ptCount val="8"/>
                <c:pt idx="0">
                  <c:v>Alcohol</c:v>
                </c:pt>
                <c:pt idx="1">
                  <c:v>Binge Drinking</c:v>
                </c:pt>
                <c:pt idx="2">
                  <c:v>DUI Alcohol</c:v>
                </c:pt>
                <c:pt idx="3">
                  <c:v>Cigarettes</c:v>
                </c:pt>
                <c:pt idx="4">
                  <c:v>E-Cigarettes</c:v>
                </c:pt>
                <c:pt idx="5">
                  <c:v>Heroin</c:v>
                </c:pt>
                <c:pt idx="6">
                  <c:v>Marijuana</c:v>
                </c:pt>
                <c:pt idx="7">
                  <c:v>Rx Drugs</c:v>
                </c:pt>
              </c:strCache>
            </c:strRef>
          </c:cat>
          <c:val>
            <c:numRef>
              <c:f>Intro!$B$19:$I$19</c:f>
              <c:numCache>
                <c:formatCode>0.0%</c:formatCode>
                <c:ptCount val="8"/>
                <c:pt idx="0">
                  <c:v>0.375</c:v>
                </c:pt>
                <c:pt idx="1">
                  <c:v>0.17</c:v>
                </c:pt>
                <c:pt idx="2">
                  <c:v>0.112</c:v>
                </c:pt>
                <c:pt idx="3">
                  <c:v>0.153</c:v>
                </c:pt>
                <c:pt idx="6">
                  <c:v>0.26200000000000001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2-451D-B1D6-E62FEA3E5902}"/>
            </c:ext>
          </c:extLst>
        </c:ser>
        <c:ser>
          <c:idx val="1"/>
          <c:order val="1"/>
          <c:tx>
            <c:strRef>
              <c:f>Intro!$A$20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strRef>
              <c:f>Intro!$B$18:$I$18</c:f>
              <c:strCache>
                <c:ptCount val="8"/>
                <c:pt idx="0">
                  <c:v>Alcohol</c:v>
                </c:pt>
                <c:pt idx="1">
                  <c:v>Binge Drinking</c:v>
                </c:pt>
                <c:pt idx="2">
                  <c:v>DUI Alcohol</c:v>
                </c:pt>
                <c:pt idx="3">
                  <c:v>Cigarettes</c:v>
                </c:pt>
                <c:pt idx="4">
                  <c:v>E-Cigarettes</c:v>
                </c:pt>
                <c:pt idx="5">
                  <c:v>Heroin</c:v>
                </c:pt>
                <c:pt idx="6">
                  <c:v>Marijuana</c:v>
                </c:pt>
                <c:pt idx="7">
                  <c:v>Rx Drugs</c:v>
                </c:pt>
              </c:strCache>
            </c:strRef>
          </c:cat>
          <c:val>
            <c:numRef>
              <c:f>Intro!$B$20:$I$20</c:f>
              <c:numCache>
                <c:formatCode>0.0%</c:formatCode>
                <c:ptCount val="8"/>
                <c:pt idx="0">
                  <c:v>0.33700000000000002</c:v>
                </c:pt>
                <c:pt idx="1">
                  <c:v>0.155</c:v>
                </c:pt>
                <c:pt idx="2">
                  <c:v>0.114</c:v>
                </c:pt>
                <c:pt idx="3">
                  <c:v>0.17399999999999999</c:v>
                </c:pt>
                <c:pt idx="5">
                  <c:v>9.2999999999999999E-2</c:v>
                </c:pt>
                <c:pt idx="6">
                  <c:v>0.26800000000000002</c:v>
                </c:pt>
                <c:pt idx="7">
                  <c:v>0.17699999999999999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62-451D-B1D6-E62FEA3E5902}"/>
            </c:ext>
          </c:extLst>
        </c:ser>
        <c:ser>
          <c:idx val="2"/>
          <c:order val="2"/>
          <c:tx>
            <c:strRef>
              <c:f>Intro!$A$21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strRef>
              <c:f>Intro!$B$18:$I$18</c:f>
              <c:strCache>
                <c:ptCount val="8"/>
                <c:pt idx="0">
                  <c:v>Alcohol</c:v>
                </c:pt>
                <c:pt idx="1">
                  <c:v>Binge Drinking</c:v>
                </c:pt>
                <c:pt idx="2">
                  <c:v>DUI Alcohol</c:v>
                </c:pt>
                <c:pt idx="3">
                  <c:v>Cigarettes</c:v>
                </c:pt>
                <c:pt idx="4">
                  <c:v>E-Cigarettes</c:v>
                </c:pt>
                <c:pt idx="5">
                  <c:v>Heroin</c:v>
                </c:pt>
                <c:pt idx="6">
                  <c:v>Marijuana</c:v>
                </c:pt>
                <c:pt idx="7">
                  <c:v>Rx Drugs</c:v>
                </c:pt>
              </c:strCache>
            </c:strRef>
          </c:cat>
          <c:val>
            <c:numRef>
              <c:f>Intro!$B$21:$I$21</c:f>
              <c:numCache>
                <c:formatCode>0.0%</c:formatCode>
                <c:ptCount val="8"/>
                <c:pt idx="0">
                  <c:v>0.28199999999999997</c:v>
                </c:pt>
                <c:pt idx="1">
                  <c:v>0.10299999999999999</c:v>
                </c:pt>
                <c:pt idx="2">
                  <c:v>0.1</c:v>
                </c:pt>
                <c:pt idx="3">
                  <c:v>0.15</c:v>
                </c:pt>
                <c:pt idx="4">
                  <c:v>0.22700000000000001</c:v>
                </c:pt>
                <c:pt idx="5">
                  <c:v>6.4000000000000001E-2</c:v>
                </c:pt>
                <c:pt idx="6">
                  <c:v>0.29299999999999998</c:v>
                </c:pt>
                <c:pt idx="7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62-451D-B1D6-E62FEA3E5902}"/>
            </c:ext>
          </c:extLst>
        </c:ser>
        <c:ser>
          <c:idx val="3"/>
          <c:order val="3"/>
          <c:tx>
            <c:strRef>
              <c:f>Intro!$A$22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Intro!$B$18:$I$18</c:f>
              <c:strCache>
                <c:ptCount val="8"/>
                <c:pt idx="0">
                  <c:v>Alcohol</c:v>
                </c:pt>
                <c:pt idx="1">
                  <c:v>Binge Drinking</c:v>
                </c:pt>
                <c:pt idx="2">
                  <c:v>DUI Alcohol</c:v>
                </c:pt>
                <c:pt idx="3">
                  <c:v>Cigarettes</c:v>
                </c:pt>
                <c:pt idx="4">
                  <c:v>E-Cigarettes</c:v>
                </c:pt>
                <c:pt idx="5">
                  <c:v>Heroin</c:v>
                </c:pt>
                <c:pt idx="6">
                  <c:v>Marijuana</c:v>
                </c:pt>
                <c:pt idx="7">
                  <c:v>Rx Drugs</c:v>
                </c:pt>
              </c:strCache>
            </c:strRef>
          </c:cat>
          <c:val>
            <c:numRef>
              <c:f>Intro!$B$22:$I$22</c:f>
              <c:numCache>
                <c:formatCode>0.0%</c:formatCode>
                <c:ptCount val="8"/>
                <c:pt idx="0">
                  <c:v>0.23100000000000001</c:v>
                </c:pt>
                <c:pt idx="1">
                  <c:v>9.5000000000000001E-2</c:v>
                </c:pt>
                <c:pt idx="2">
                  <c:v>0.03</c:v>
                </c:pt>
                <c:pt idx="3">
                  <c:v>7.0999999999999994E-2</c:v>
                </c:pt>
                <c:pt idx="4">
                  <c:v>0.11600000000000001</c:v>
                </c:pt>
                <c:pt idx="5">
                  <c:v>0.01</c:v>
                </c:pt>
                <c:pt idx="6">
                  <c:v>0.21099999999999999</c:v>
                </c:pt>
                <c:pt idx="7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62-451D-B1D6-E62FEA3E5902}"/>
            </c:ext>
          </c:extLst>
        </c:ser>
        <c:ser>
          <c:idx val="4"/>
          <c:order val="4"/>
          <c:tx>
            <c:strRef>
              <c:f>Intro!$A$23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Intro!$B$18:$I$18</c:f>
              <c:strCache>
                <c:ptCount val="8"/>
                <c:pt idx="0">
                  <c:v>Alcohol</c:v>
                </c:pt>
                <c:pt idx="1">
                  <c:v>Binge Drinking</c:v>
                </c:pt>
                <c:pt idx="2">
                  <c:v>DUI Alcohol</c:v>
                </c:pt>
                <c:pt idx="3">
                  <c:v>Cigarettes</c:v>
                </c:pt>
                <c:pt idx="4">
                  <c:v>E-Cigarettes</c:v>
                </c:pt>
                <c:pt idx="5">
                  <c:v>Heroin</c:v>
                </c:pt>
                <c:pt idx="6">
                  <c:v>Marijuana</c:v>
                </c:pt>
                <c:pt idx="7">
                  <c:v>Rx Drugs</c:v>
                </c:pt>
              </c:strCache>
            </c:strRef>
          </c:cat>
          <c:val>
            <c:numRef>
              <c:f>Intro!$B$23:$I$23</c:f>
              <c:numCache>
                <c:formatCode>0.0%</c:formatCode>
                <c:ptCount val="8"/>
                <c:pt idx="0">
                  <c:v>0.20399999999999999</c:v>
                </c:pt>
                <c:pt idx="1">
                  <c:v>0.1</c:v>
                </c:pt>
                <c:pt idx="2">
                  <c:v>7.0999999999999994E-2</c:v>
                </c:pt>
                <c:pt idx="3">
                  <c:v>5.3999999999999999E-2</c:v>
                </c:pt>
                <c:pt idx="4">
                  <c:v>0.13100000000000001</c:v>
                </c:pt>
                <c:pt idx="5">
                  <c:v>2.3E-2</c:v>
                </c:pt>
                <c:pt idx="6">
                  <c:v>0.22600000000000001</c:v>
                </c:pt>
                <c:pt idx="7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62-451D-B1D6-E62FEA3E5902}"/>
            </c:ext>
          </c:extLst>
        </c:ser>
        <c:ser>
          <c:idx val="5"/>
          <c:order val="5"/>
          <c:tx>
            <c:strRef>
              <c:f>Intro!$A$24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Intro!$B$18:$I$18</c:f>
              <c:strCache>
                <c:ptCount val="8"/>
                <c:pt idx="0">
                  <c:v>Alcohol</c:v>
                </c:pt>
                <c:pt idx="1">
                  <c:v>Binge Drinking</c:v>
                </c:pt>
                <c:pt idx="2">
                  <c:v>DUI Alcohol</c:v>
                </c:pt>
                <c:pt idx="3">
                  <c:v>Cigarettes</c:v>
                </c:pt>
                <c:pt idx="4">
                  <c:v>E-Cigarettes</c:v>
                </c:pt>
                <c:pt idx="5">
                  <c:v>Heroin</c:v>
                </c:pt>
                <c:pt idx="6">
                  <c:v>Marijuana</c:v>
                </c:pt>
                <c:pt idx="7">
                  <c:v>Rx Drugs</c:v>
                </c:pt>
              </c:strCache>
            </c:strRef>
          </c:cat>
          <c:val>
            <c:numRef>
              <c:f>Intro!$B$24:$I$24</c:f>
              <c:numCache>
                <c:formatCode>0.0%</c:formatCode>
                <c:ptCount val="8"/>
                <c:pt idx="0">
                  <c:v>0.14899999999999999</c:v>
                </c:pt>
                <c:pt idx="1">
                  <c:v>5.2000000000000005E-2</c:v>
                </c:pt>
                <c:pt idx="2">
                  <c:v>2.4E-2</c:v>
                </c:pt>
                <c:pt idx="3">
                  <c:v>2.2000000000000002E-2</c:v>
                </c:pt>
                <c:pt idx="4">
                  <c:v>0.13300000000000001</c:v>
                </c:pt>
                <c:pt idx="5">
                  <c:v>1.4999999999999999E-2</c:v>
                </c:pt>
                <c:pt idx="6">
                  <c:v>0.18100000000000002</c:v>
                </c:pt>
                <c:pt idx="7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62-451D-B1D6-E62FEA3E5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Perception of Peer Substance Use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Among Students in Grades 9-12</a:t>
            </a:r>
          </a:p>
        </c:rich>
      </c:tx>
      <c:layout>
        <c:manualLayout>
          <c:xMode val="edge"/>
          <c:yMode val="edge"/>
          <c:x val="0.53506815965298216"/>
          <c:y val="3.0153512243117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8.4555049574315783E-2"/>
          <c:w val="0.93888888888888888"/>
          <c:h val="0.57520461779801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'Perception of Use'!$G$11</c:f>
              <c:strCache>
                <c:ptCount val="1"/>
                <c:pt idx="0">
                  <c:v>E-Cigarettes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strRef>
              <c:f>'Perception of Use'!$H$10:$M$10</c:f>
              <c:strCache>
                <c:ptCount val="6"/>
                <c:pt idx="0">
                  <c:v>Hardly any students (less than 10%)</c:v>
                </c:pt>
                <c:pt idx="1">
                  <c:v>A few students (around 25%)</c:v>
                </c:pt>
                <c:pt idx="2">
                  <c:v>Half of students (around 50%)</c:v>
                </c:pt>
                <c:pt idx="3">
                  <c:v>Most students (around 75%)</c:v>
                </c:pt>
                <c:pt idx="4">
                  <c:v>Almost all students (more than 90%)</c:v>
                </c:pt>
                <c:pt idx="5">
                  <c:v>Past Month Use</c:v>
                </c:pt>
              </c:strCache>
            </c:strRef>
          </c:cat>
          <c:val>
            <c:numRef>
              <c:f>'Perception of Use'!$H$11:$M$11</c:f>
              <c:numCache>
                <c:formatCode>###0.0%</c:formatCode>
                <c:ptCount val="6"/>
                <c:pt idx="0">
                  <c:v>0.103515625</c:v>
                </c:pt>
                <c:pt idx="1">
                  <c:v>0.203125</c:v>
                </c:pt>
                <c:pt idx="2">
                  <c:v>0.3017578125</c:v>
                </c:pt>
                <c:pt idx="3">
                  <c:v>0.2880859375</c:v>
                </c:pt>
                <c:pt idx="4">
                  <c:v>0.103515625</c:v>
                </c:pt>
                <c:pt idx="5">
                  <c:v>0.13283442469597756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9-4BDA-8CE5-3796865A6A36}"/>
            </c:ext>
          </c:extLst>
        </c:ser>
        <c:ser>
          <c:idx val="1"/>
          <c:order val="1"/>
          <c:tx>
            <c:strRef>
              <c:f>'Perception of Use'!$G$12</c:f>
              <c:strCache>
                <c:ptCount val="1"/>
                <c:pt idx="0">
                  <c:v>Tobacco Products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strRef>
              <c:f>'Perception of Use'!$H$10:$M$10</c:f>
              <c:strCache>
                <c:ptCount val="6"/>
                <c:pt idx="0">
                  <c:v>Hardly any students (less than 10%)</c:v>
                </c:pt>
                <c:pt idx="1">
                  <c:v>A few students (around 25%)</c:v>
                </c:pt>
                <c:pt idx="2">
                  <c:v>Half of students (around 50%)</c:v>
                </c:pt>
                <c:pt idx="3">
                  <c:v>Most students (around 75%)</c:v>
                </c:pt>
                <c:pt idx="4">
                  <c:v>Almost all students (more than 90%)</c:v>
                </c:pt>
                <c:pt idx="5">
                  <c:v>Past Month Use</c:v>
                </c:pt>
              </c:strCache>
            </c:strRef>
          </c:cat>
          <c:val>
            <c:numRef>
              <c:f>'Perception of Use'!$H$12:$M$12</c:f>
              <c:numCache>
                <c:formatCode>###0.0%</c:formatCode>
                <c:ptCount val="6"/>
                <c:pt idx="0">
                  <c:v>0.39236790606653621</c:v>
                </c:pt>
                <c:pt idx="1">
                  <c:v>0.26027397260273971</c:v>
                </c:pt>
                <c:pt idx="2">
                  <c:v>0.17318982387475537</c:v>
                </c:pt>
                <c:pt idx="3">
                  <c:v>0.12133072407045009</c:v>
                </c:pt>
                <c:pt idx="4">
                  <c:v>5.2837573385518588E-2</c:v>
                </c:pt>
                <c:pt idx="5">
                  <c:v>2.1555763823805064E-2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9-4BDA-8CE5-3796865A6A36}"/>
            </c:ext>
          </c:extLst>
        </c:ser>
        <c:ser>
          <c:idx val="2"/>
          <c:order val="2"/>
          <c:tx>
            <c:strRef>
              <c:f>'Perception of Use'!$G$13</c:f>
              <c:strCache>
                <c:ptCount val="1"/>
                <c:pt idx="0">
                  <c:v>Marijuana or Hashish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strRef>
              <c:f>'Perception of Use'!$H$10:$M$10</c:f>
              <c:strCache>
                <c:ptCount val="6"/>
                <c:pt idx="0">
                  <c:v>Hardly any students (less than 10%)</c:v>
                </c:pt>
                <c:pt idx="1">
                  <c:v>A few students (around 25%)</c:v>
                </c:pt>
                <c:pt idx="2">
                  <c:v>Half of students (around 50%)</c:v>
                </c:pt>
                <c:pt idx="3">
                  <c:v>Most students (around 75%)</c:v>
                </c:pt>
                <c:pt idx="4">
                  <c:v>Almost all students (more than 90%)</c:v>
                </c:pt>
                <c:pt idx="5">
                  <c:v>Past Month Use</c:v>
                </c:pt>
              </c:strCache>
            </c:strRef>
          </c:cat>
          <c:val>
            <c:numRef>
              <c:f>'Perception of Use'!$H$13:$M$13</c:f>
              <c:numCache>
                <c:formatCode>###0.0%</c:formatCode>
                <c:ptCount val="6"/>
                <c:pt idx="0">
                  <c:v>0.15181194906953965</c:v>
                </c:pt>
                <c:pt idx="1">
                  <c:v>0.21645445641527913</c:v>
                </c:pt>
                <c:pt idx="2">
                  <c:v>0.25367286973555336</c:v>
                </c:pt>
                <c:pt idx="3">
                  <c:v>0.2703232125367287</c:v>
                </c:pt>
                <c:pt idx="4">
                  <c:v>0.10773751224289912</c:v>
                </c:pt>
                <c:pt idx="5">
                  <c:v>0.18088097469540768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9-4BDA-8CE5-3796865A6A36}"/>
            </c:ext>
          </c:extLst>
        </c:ser>
        <c:ser>
          <c:idx val="3"/>
          <c:order val="3"/>
          <c:tx>
            <c:strRef>
              <c:f>'Perception of Use'!$G$14</c:f>
              <c:strCache>
                <c:ptCount val="1"/>
                <c:pt idx="0">
                  <c:v>Prescription Drugs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'Perception of Use'!$H$10:$M$10</c:f>
              <c:strCache>
                <c:ptCount val="6"/>
                <c:pt idx="0">
                  <c:v>Hardly any students (less than 10%)</c:v>
                </c:pt>
                <c:pt idx="1">
                  <c:v>A few students (around 25%)</c:v>
                </c:pt>
                <c:pt idx="2">
                  <c:v>Half of students (around 50%)</c:v>
                </c:pt>
                <c:pt idx="3">
                  <c:v>Most students (around 75%)</c:v>
                </c:pt>
                <c:pt idx="4">
                  <c:v>Almost all students (more than 90%)</c:v>
                </c:pt>
                <c:pt idx="5">
                  <c:v>Past Month Use</c:v>
                </c:pt>
              </c:strCache>
            </c:strRef>
          </c:cat>
          <c:val>
            <c:numRef>
              <c:f>'Perception of Use'!$H$14:$M$14</c:f>
              <c:numCache>
                <c:formatCode>###0.0%</c:formatCode>
                <c:ptCount val="6"/>
                <c:pt idx="0">
                  <c:v>0.46456692913385828</c:v>
                </c:pt>
                <c:pt idx="1">
                  <c:v>0.31692913385826771</c:v>
                </c:pt>
                <c:pt idx="2">
                  <c:v>0.12992125984251968</c:v>
                </c:pt>
                <c:pt idx="3">
                  <c:v>5.5118110236220472E-2</c:v>
                </c:pt>
                <c:pt idx="4">
                  <c:v>3.3464566929133861E-2</c:v>
                </c:pt>
                <c:pt idx="5">
                  <c:v>3.4611786716557527E-2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9-4BDA-8CE5-3796865A6A36}"/>
            </c:ext>
          </c:extLst>
        </c:ser>
        <c:ser>
          <c:idx val="4"/>
          <c:order val="4"/>
          <c:tx>
            <c:strRef>
              <c:f>'Perception of Use'!$G$15</c:f>
              <c:strCache>
                <c:ptCount val="1"/>
                <c:pt idx="0">
                  <c:v>Heroin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'Perception of Use'!$H$10:$M$10</c:f>
              <c:strCache>
                <c:ptCount val="6"/>
                <c:pt idx="0">
                  <c:v>Hardly any students (less than 10%)</c:v>
                </c:pt>
                <c:pt idx="1">
                  <c:v>A few students (around 25%)</c:v>
                </c:pt>
                <c:pt idx="2">
                  <c:v>Half of students (around 50%)</c:v>
                </c:pt>
                <c:pt idx="3">
                  <c:v>Most students (around 75%)</c:v>
                </c:pt>
                <c:pt idx="4">
                  <c:v>Almost all students (more than 90%)</c:v>
                </c:pt>
                <c:pt idx="5">
                  <c:v>Past Month Use</c:v>
                </c:pt>
              </c:strCache>
            </c:strRef>
          </c:cat>
          <c:val>
            <c:numRef>
              <c:f>'Perception of Use'!$H$15:$M$15</c:f>
              <c:numCache>
                <c:formatCode>###0.0%</c:formatCode>
                <c:ptCount val="6"/>
                <c:pt idx="0">
                  <c:v>0.78719211822660096</c:v>
                </c:pt>
                <c:pt idx="1">
                  <c:v>0.1270935960591133</c:v>
                </c:pt>
                <c:pt idx="2">
                  <c:v>4.4334975369458129E-2</c:v>
                </c:pt>
                <c:pt idx="3">
                  <c:v>1.8719211822660099E-2</c:v>
                </c:pt>
                <c:pt idx="4">
                  <c:v>2.2660098522167486E-2</c:v>
                </c:pt>
                <c:pt idx="5">
                  <c:v>1.5238095238095238E-2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C9-4BDA-8CE5-3796865A6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2400"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800" dirty="0"/>
              <a:t>2019 Enfield Data Compared to State</a:t>
            </a:r>
            <a:r>
              <a:rPr lang="en-US" sz="2800" baseline="0" dirty="0"/>
              <a:t> and </a:t>
            </a:r>
            <a:r>
              <a:rPr lang="en-US" sz="2800" dirty="0"/>
              <a:t>National Data</a:t>
            </a:r>
          </a:p>
          <a:p>
            <a:pPr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800" dirty="0"/>
              <a:t> (Grades 9-12)</a:t>
            </a:r>
          </a:p>
        </c:rich>
      </c:tx>
      <c:layout>
        <c:manualLayout>
          <c:xMode val="edge"/>
          <c:yMode val="edge"/>
          <c:x val="0.1349230786495733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12200337928209756"/>
          <c:w val="0.93888888888888888"/>
          <c:h val="0.50668210069587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Intro!$A$51</c:f>
              <c:strCache>
                <c:ptCount val="1"/>
                <c:pt idx="0">
                  <c:v>Past Month Cigarette Use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multiLvlStrRef>
              <c:f>Intro!$B$49:$D$50</c:f>
              <c:multiLvlStrCache>
                <c:ptCount val="3"/>
                <c:lvl>
                  <c:pt idx="0">
                    <c:v>Grades 9-12</c:v>
                  </c:pt>
                  <c:pt idx="1">
                    <c:v>Grades 9-12</c:v>
                  </c:pt>
                  <c:pt idx="2">
                    <c:v>Grades 9-12</c:v>
                  </c:pt>
                </c:lvl>
                <c:lvl>
                  <c:pt idx="0">
                    <c:v>Enfield</c:v>
                  </c:pt>
                  <c:pt idx="1">
                    <c:v>YRBSS</c:v>
                  </c:pt>
                  <c:pt idx="2">
                    <c:v>CT YRBSS</c:v>
                  </c:pt>
                </c:lvl>
              </c:multiLvlStrCache>
            </c:multiLvlStrRef>
          </c:cat>
          <c:val>
            <c:numRef>
              <c:f>Intro!$B$51:$D$51</c:f>
              <c:numCache>
                <c:formatCode>0.00%</c:formatCode>
                <c:ptCount val="3"/>
                <c:pt idx="0">
                  <c:v>2.1999999999999999E-2</c:v>
                </c:pt>
                <c:pt idx="1">
                  <c:v>8.7999999999999995E-2</c:v>
                </c:pt>
                <c:pt idx="2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B-4C74-9E23-4031B54D2A2B}"/>
            </c:ext>
          </c:extLst>
        </c:ser>
        <c:ser>
          <c:idx val="1"/>
          <c:order val="1"/>
          <c:tx>
            <c:strRef>
              <c:f>Intro!$A$52</c:f>
              <c:strCache>
                <c:ptCount val="1"/>
                <c:pt idx="0">
                  <c:v>Past Month Alcohol Use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multiLvlStrRef>
              <c:f>Intro!$B$49:$D$50</c:f>
              <c:multiLvlStrCache>
                <c:ptCount val="3"/>
                <c:lvl>
                  <c:pt idx="0">
                    <c:v>Grades 9-12</c:v>
                  </c:pt>
                  <c:pt idx="1">
                    <c:v>Grades 9-12</c:v>
                  </c:pt>
                  <c:pt idx="2">
                    <c:v>Grades 9-12</c:v>
                  </c:pt>
                </c:lvl>
                <c:lvl>
                  <c:pt idx="0">
                    <c:v>Enfield</c:v>
                  </c:pt>
                  <c:pt idx="1">
                    <c:v>YRBSS</c:v>
                  </c:pt>
                  <c:pt idx="2">
                    <c:v>CT YRBSS</c:v>
                  </c:pt>
                </c:lvl>
              </c:multiLvlStrCache>
            </c:multiLvlStrRef>
          </c:cat>
          <c:val>
            <c:numRef>
              <c:f>Intro!$B$52:$D$52</c:f>
              <c:numCache>
                <c:formatCode>0.00%</c:formatCode>
                <c:ptCount val="3"/>
                <c:pt idx="0">
                  <c:v>0.14899999999999999</c:v>
                </c:pt>
                <c:pt idx="1">
                  <c:v>0.29799999999999999</c:v>
                </c:pt>
                <c:pt idx="2">
                  <c:v>0.30399999999999999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4B-4C74-9E23-4031B54D2A2B}"/>
            </c:ext>
          </c:extLst>
        </c:ser>
        <c:ser>
          <c:idx val="2"/>
          <c:order val="2"/>
          <c:tx>
            <c:strRef>
              <c:f>Intro!$A$53</c:f>
              <c:strCache>
                <c:ptCount val="1"/>
                <c:pt idx="0">
                  <c:v>Past Month Marijuana Use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multiLvlStrRef>
              <c:f>Intro!$B$49:$D$50</c:f>
              <c:multiLvlStrCache>
                <c:ptCount val="3"/>
                <c:lvl>
                  <c:pt idx="0">
                    <c:v>Grades 9-12</c:v>
                  </c:pt>
                  <c:pt idx="1">
                    <c:v>Grades 9-12</c:v>
                  </c:pt>
                  <c:pt idx="2">
                    <c:v>Grades 9-12</c:v>
                  </c:pt>
                </c:lvl>
                <c:lvl>
                  <c:pt idx="0">
                    <c:v>Enfield</c:v>
                  </c:pt>
                  <c:pt idx="1">
                    <c:v>YRBSS</c:v>
                  </c:pt>
                  <c:pt idx="2">
                    <c:v>CT YRBSS</c:v>
                  </c:pt>
                </c:lvl>
              </c:multiLvlStrCache>
            </c:multiLvlStrRef>
          </c:cat>
          <c:val>
            <c:numRef>
              <c:f>Intro!$B$53:$D$53</c:f>
              <c:numCache>
                <c:formatCode>0.00%</c:formatCode>
                <c:ptCount val="3"/>
                <c:pt idx="0">
                  <c:v>0.18099999999999999</c:v>
                </c:pt>
                <c:pt idx="1">
                  <c:v>0.19800000000000001</c:v>
                </c:pt>
                <c:pt idx="2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4B-4C74-9E23-4031B54D2A2B}"/>
            </c:ext>
          </c:extLst>
        </c:ser>
        <c:ser>
          <c:idx val="3"/>
          <c:order val="3"/>
          <c:tx>
            <c:strRef>
              <c:f>Intro!$A$54</c:f>
              <c:strCache>
                <c:ptCount val="1"/>
                <c:pt idx="0">
                  <c:v>Past Month Binge Drinking</c:v>
                </c:pt>
              </c:strCache>
            </c:strRef>
          </c:tx>
          <c:spPr>
            <a:solidFill>
              <a:srgbClr val="A5A5A5"/>
            </a:solidFill>
          </c:spPr>
          <c:invertIfNegative val="0"/>
          <c:cat>
            <c:multiLvlStrRef>
              <c:f>Intro!$B$49:$D$50</c:f>
              <c:multiLvlStrCache>
                <c:ptCount val="3"/>
                <c:lvl>
                  <c:pt idx="0">
                    <c:v>Grades 9-12</c:v>
                  </c:pt>
                  <c:pt idx="1">
                    <c:v>Grades 9-12</c:v>
                  </c:pt>
                  <c:pt idx="2">
                    <c:v>Grades 9-12</c:v>
                  </c:pt>
                </c:lvl>
                <c:lvl>
                  <c:pt idx="0">
                    <c:v>Enfield</c:v>
                  </c:pt>
                  <c:pt idx="1">
                    <c:v>YRBSS</c:v>
                  </c:pt>
                  <c:pt idx="2">
                    <c:v>CT YRBSS</c:v>
                  </c:pt>
                </c:lvl>
              </c:multiLvlStrCache>
            </c:multiLvlStrRef>
          </c:cat>
          <c:val>
            <c:numRef>
              <c:f>Intro!$B$54:$D$54</c:f>
              <c:numCache>
                <c:formatCode>0.00%</c:formatCode>
                <c:ptCount val="3"/>
                <c:pt idx="0">
                  <c:v>5.1999999999999998E-2</c:v>
                </c:pt>
                <c:pt idx="1">
                  <c:v>0.13500000000000001</c:v>
                </c:pt>
                <c:pt idx="2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4B-4C74-9E23-4031B54D2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3200" b="0" i="0" baseline="0">
                <a:effectLst/>
                <a:latin typeface="Garamond" panose="02020404030301010803" pitchFamily="18" charset="0"/>
                <a:cs typeface="Calibri" panose="020F0502020204030204" pitchFamily="34" charset="0"/>
              </a:rPr>
              <a:t>Perceived Risk of Using Drugs or Gambling</a:t>
            </a:r>
          </a:p>
          <a:p>
            <a:pPr>
              <a:defRPr sz="3200">
                <a:solidFill>
                  <a:schemeClr val="tx1"/>
                </a:solidFill>
              </a:defRPr>
            </a:pPr>
            <a:r>
              <a:rPr lang="en-US" sz="3200" b="0" i="0" baseline="0">
                <a:effectLst/>
                <a:latin typeface="Garamond" panose="02020404030301010803" pitchFamily="18" charset="0"/>
                <a:cs typeface="Calibri" panose="020F0502020204030204" pitchFamily="34" charset="0"/>
              </a:rPr>
              <a:t>(% moderate or great risk)</a:t>
            </a:r>
            <a:endParaRPr lang="en-US" sz="3200" b="0">
              <a:effectLst/>
              <a:latin typeface="Garamond" panose="02020404030301010803" pitchFamily="18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0035468559955602"/>
          <c:y val="1.282051282051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997739865850101"/>
          <c:w val="0.93888888888888888"/>
          <c:h val="0.50589457567804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Sheet1!$K$24</c:f>
              <c:strCache>
                <c:ptCount val="1"/>
                <c:pt idx="0">
                  <c:v>Grade 6 - 8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strRef>
              <c:f>Sheet1!$J$25:$J$30</c:f>
              <c:strCache>
                <c:ptCount val="6"/>
                <c:pt idx="0">
                  <c:v>Cigarettes</c:v>
                </c:pt>
                <c:pt idx="1">
                  <c:v>Alcohol</c:v>
                </c:pt>
                <c:pt idx="2">
                  <c:v>Marijuana</c:v>
                </c:pt>
                <c:pt idx="3">
                  <c:v>Heroin</c:v>
                </c:pt>
                <c:pt idx="4">
                  <c:v>RX</c:v>
                </c:pt>
                <c:pt idx="5">
                  <c:v>Gambling</c:v>
                </c:pt>
              </c:strCache>
            </c:strRef>
          </c:cat>
          <c:val>
            <c:numRef>
              <c:f>Sheet1!$K$25:$K$30</c:f>
              <c:numCache>
                <c:formatCode>###0.0%</c:formatCode>
                <c:ptCount val="6"/>
                <c:pt idx="0">
                  <c:v>0.70477247502774698</c:v>
                </c:pt>
                <c:pt idx="1">
                  <c:v>0.62042175360710317</c:v>
                </c:pt>
                <c:pt idx="2">
                  <c:v>0.58089887640449434</c:v>
                </c:pt>
                <c:pt idx="3">
                  <c:v>0.7131696428571429</c:v>
                </c:pt>
                <c:pt idx="4">
                  <c:v>0.72676371780515114</c:v>
                </c:pt>
                <c:pt idx="5">
                  <c:v>0.56871508379888269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8-4314-8CA7-2934AD29C94C}"/>
            </c:ext>
          </c:extLst>
        </c:ser>
        <c:ser>
          <c:idx val="1"/>
          <c:order val="1"/>
          <c:tx>
            <c:strRef>
              <c:f>Sheet1!$L$24</c:f>
              <c:strCache>
                <c:ptCount val="1"/>
                <c:pt idx="0">
                  <c:v>Grade 9 -12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strRef>
              <c:f>Sheet1!$J$25:$J$30</c:f>
              <c:strCache>
                <c:ptCount val="6"/>
                <c:pt idx="0">
                  <c:v>Cigarettes</c:v>
                </c:pt>
                <c:pt idx="1">
                  <c:v>Alcohol</c:v>
                </c:pt>
                <c:pt idx="2">
                  <c:v>Marijuana</c:v>
                </c:pt>
                <c:pt idx="3">
                  <c:v>Heroin</c:v>
                </c:pt>
                <c:pt idx="4">
                  <c:v>RX</c:v>
                </c:pt>
                <c:pt idx="5">
                  <c:v>Gambling</c:v>
                </c:pt>
              </c:strCache>
            </c:strRef>
          </c:cat>
          <c:val>
            <c:numRef>
              <c:f>Sheet1!$L$25:$L$30</c:f>
              <c:numCache>
                <c:formatCode>###0.0%</c:formatCode>
                <c:ptCount val="6"/>
                <c:pt idx="0">
                  <c:v>0.75097276264591439</c:v>
                </c:pt>
                <c:pt idx="1">
                  <c:v>0.70029097963142595</c:v>
                </c:pt>
                <c:pt idx="2">
                  <c:v>0.37853658536585366</c:v>
                </c:pt>
                <c:pt idx="3">
                  <c:v>0.83625730994152048</c:v>
                </c:pt>
                <c:pt idx="4">
                  <c:v>0.80019588638589623</c:v>
                </c:pt>
                <c:pt idx="5">
                  <c:v>0.58187134502923976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38-4314-8CA7-2934AD29C94C}"/>
            </c:ext>
          </c:extLst>
        </c:ser>
        <c:ser>
          <c:idx val="2"/>
          <c:order val="2"/>
          <c:tx>
            <c:strRef>
              <c:f>Sheet1!$M$24</c:f>
              <c:strCache>
                <c:ptCount val="1"/>
                <c:pt idx="0">
                  <c:v>Grade 6 - 12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strRef>
              <c:f>Sheet1!$J$25:$J$30</c:f>
              <c:strCache>
                <c:ptCount val="6"/>
                <c:pt idx="0">
                  <c:v>Cigarettes</c:v>
                </c:pt>
                <c:pt idx="1">
                  <c:v>Alcohol</c:v>
                </c:pt>
                <c:pt idx="2">
                  <c:v>Marijuana</c:v>
                </c:pt>
                <c:pt idx="3">
                  <c:v>Heroin</c:v>
                </c:pt>
                <c:pt idx="4">
                  <c:v>RX</c:v>
                </c:pt>
                <c:pt idx="5">
                  <c:v>Gambling</c:v>
                </c:pt>
              </c:strCache>
            </c:strRef>
          </c:cat>
          <c:val>
            <c:numRef>
              <c:f>Sheet1!$M$25:$M$30</c:f>
              <c:numCache>
                <c:formatCode>###0.0%</c:formatCode>
                <c:ptCount val="6"/>
                <c:pt idx="0">
                  <c:v>0.72939346811819594</c:v>
                </c:pt>
                <c:pt idx="1">
                  <c:v>0.66304347826086951</c:v>
                </c:pt>
                <c:pt idx="2">
                  <c:v>0.47258485639686681</c:v>
                </c:pt>
                <c:pt idx="3">
                  <c:v>0.77887617065556713</c:v>
                </c:pt>
                <c:pt idx="4">
                  <c:v>0.76593521421107624</c:v>
                </c:pt>
                <c:pt idx="5">
                  <c:v>0.57574180114523688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38-4314-8CA7-2934AD29C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800" b="0" i="0" baseline="0">
                <a:effectLst/>
              </a:rPr>
              <a:t>Perceived Parent Disapproval of Student Drug Use or Gambling </a:t>
            </a:r>
            <a:endParaRPr lang="en-US" sz="2800" b="0">
              <a:effectLst/>
            </a:endParaRPr>
          </a:p>
          <a:p>
            <a:pPr>
              <a:defRPr sz="2800">
                <a:solidFill>
                  <a:schemeClr val="tx1"/>
                </a:solidFill>
              </a:defRPr>
            </a:pPr>
            <a:r>
              <a:rPr lang="en-US" sz="2800" b="0" i="0" baseline="0">
                <a:effectLst/>
              </a:rPr>
              <a:t>(% Wrong/Very Wrong)</a:t>
            </a:r>
            <a:endParaRPr lang="en-US" sz="28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997739865850101"/>
          <c:w val="0.93888888888888888"/>
          <c:h val="0.50589457567804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Sheet1!$K$33</c:f>
              <c:strCache>
                <c:ptCount val="1"/>
                <c:pt idx="0">
                  <c:v>Grade 6 - 8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strRef>
              <c:f>Sheet1!$J$34:$J$39</c:f>
              <c:strCache>
                <c:ptCount val="6"/>
                <c:pt idx="0">
                  <c:v>Alcohol</c:v>
                </c:pt>
                <c:pt idx="1">
                  <c:v>Cigarettes</c:v>
                </c:pt>
                <c:pt idx="2">
                  <c:v>Marijuana</c:v>
                </c:pt>
                <c:pt idx="3">
                  <c:v>Heroin</c:v>
                </c:pt>
                <c:pt idx="4">
                  <c:v>RX</c:v>
                </c:pt>
                <c:pt idx="5">
                  <c:v>Gambling</c:v>
                </c:pt>
              </c:strCache>
            </c:strRef>
          </c:cat>
          <c:val>
            <c:numRef>
              <c:f>Sheet1!$K$34:$K$39</c:f>
              <c:numCache>
                <c:formatCode>###0.0%</c:formatCode>
                <c:ptCount val="6"/>
                <c:pt idx="0">
                  <c:v>0.87868480725623588</c:v>
                </c:pt>
                <c:pt idx="1">
                  <c:v>0.89784335981838803</c:v>
                </c:pt>
                <c:pt idx="2">
                  <c:v>0.8830874006810443</c:v>
                </c:pt>
                <c:pt idx="3">
                  <c:v>0.92718998862343571</c:v>
                </c:pt>
                <c:pt idx="4">
                  <c:v>0.90671217292377704</c:v>
                </c:pt>
                <c:pt idx="5">
                  <c:v>0.85113636363636369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4-477D-8133-79E85154FAF1}"/>
            </c:ext>
          </c:extLst>
        </c:ser>
        <c:ser>
          <c:idx val="1"/>
          <c:order val="1"/>
          <c:tx>
            <c:strRef>
              <c:f>Sheet1!$L$33</c:f>
              <c:strCache>
                <c:ptCount val="1"/>
                <c:pt idx="0">
                  <c:v>Grade 9 -12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strRef>
              <c:f>Sheet1!$J$34:$J$39</c:f>
              <c:strCache>
                <c:ptCount val="6"/>
                <c:pt idx="0">
                  <c:v>Alcohol</c:v>
                </c:pt>
                <c:pt idx="1">
                  <c:v>Cigarettes</c:v>
                </c:pt>
                <c:pt idx="2">
                  <c:v>Marijuana</c:v>
                </c:pt>
                <c:pt idx="3">
                  <c:v>Heroin</c:v>
                </c:pt>
                <c:pt idx="4">
                  <c:v>RX</c:v>
                </c:pt>
                <c:pt idx="5">
                  <c:v>Gambling</c:v>
                </c:pt>
              </c:strCache>
            </c:strRef>
          </c:cat>
          <c:val>
            <c:numRef>
              <c:f>Sheet1!$L$34:$L$39</c:f>
              <c:numCache>
                <c:formatCode>###0.0%</c:formatCode>
                <c:ptCount val="6"/>
                <c:pt idx="0">
                  <c:v>0.90300678952473323</c:v>
                </c:pt>
                <c:pt idx="1">
                  <c:v>0.92240543161978661</c:v>
                </c:pt>
                <c:pt idx="2">
                  <c:v>0.79182879377431903</c:v>
                </c:pt>
                <c:pt idx="3">
                  <c:v>0.95906432748538006</c:v>
                </c:pt>
                <c:pt idx="4">
                  <c:v>0.93792434529582924</c:v>
                </c:pt>
                <c:pt idx="5">
                  <c:v>0.84727626459143968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74-477D-8133-79E85154FAF1}"/>
            </c:ext>
          </c:extLst>
        </c:ser>
        <c:ser>
          <c:idx val="2"/>
          <c:order val="2"/>
          <c:tx>
            <c:strRef>
              <c:f>Sheet1!$M$33</c:f>
              <c:strCache>
                <c:ptCount val="1"/>
                <c:pt idx="0">
                  <c:v>Grade 6 - 12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strRef>
              <c:f>Sheet1!$J$34:$J$39</c:f>
              <c:strCache>
                <c:ptCount val="6"/>
                <c:pt idx="0">
                  <c:v>Alcohol</c:v>
                </c:pt>
                <c:pt idx="1">
                  <c:v>Cigarettes</c:v>
                </c:pt>
                <c:pt idx="2">
                  <c:v>Marijuana</c:v>
                </c:pt>
                <c:pt idx="3">
                  <c:v>Heroin</c:v>
                </c:pt>
                <c:pt idx="4">
                  <c:v>RX</c:v>
                </c:pt>
                <c:pt idx="5">
                  <c:v>Gambling</c:v>
                </c:pt>
              </c:strCache>
            </c:strRef>
          </c:cat>
          <c:val>
            <c:numRef>
              <c:f>Sheet1!$M$34:$M$39</c:f>
              <c:numCache>
                <c:formatCode>###0.0%</c:formatCode>
                <c:ptCount val="6"/>
                <c:pt idx="0">
                  <c:v>0.89179299529534761</c:v>
                </c:pt>
                <c:pt idx="1">
                  <c:v>0.91108786610878656</c:v>
                </c:pt>
                <c:pt idx="2">
                  <c:v>0.83394447354635948</c:v>
                </c:pt>
                <c:pt idx="3">
                  <c:v>0.9443569553805774</c:v>
                </c:pt>
                <c:pt idx="4">
                  <c:v>0.92356020942408379</c:v>
                </c:pt>
                <c:pt idx="5">
                  <c:v>0.84905660377358483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74-477D-8133-79E85154F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800" b="0" i="0" baseline="0">
                <a:effectLst/>
              </a:rPr>
              <a:t>Perceived Friend Disapproval of Student Drug Use or Gambling </a:t>
            </a:r>
            <a:endParaRPr lang="en-US" sz="2800" b="0">
              <a:effectLst/>
            </a:endParaRPr>
          </a:p>
          <a:p>
            <a:pPr>
              <a:defRPr sz="2800">
                <a:solidFill>
                  <a:schemeClr val="tx1"/>
                </a:solidFill>
              </a:defRPr>
            </a:pPr>
            <a:r>
              <a:rPr lang="en-US" sz="2800" b="0" i="0" baseline="0">
                <a:effectLst/>
              </a:rPr>
              <a:t>(% Wrong/Very Wrong)</a:t>
            </a:r>
            <a:endParaRPr lang="en-US" sz="28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997739865850101"/>
          <c:w val="0.93888888888888888"/>
          <c:h val="0.50589457567804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Sheet1!$K$42</c:f>
              <c:strCache>
                <c:ptCount val="1"/>
                <c:pt idx="0">
                  <c:v>Grade 6 - 8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  <a:effectLst/>
          </c:spPr>
          <c:invertIfNegative val="0"/>
          <c:cat>
            <c:strRef>
              <c:f>Sheet1!$J$43:$J$48</c:f>
              <c:strCache>
                <c:ptCount val="6"/>
                <c:pt idx="0">
                  <c:v>Alcohol</c:v>
                </c:pt>
                <c:pt idx="1">
                  <c:v>Cigarettes</c:v>
                </c:pt>
                <c:pt idx="2">
                  <c:v>Marijuana</c:v>
                </c:pt>
                <c:pt idx="3">
                  <c:v>Heroin</c:v>
                </c:pt>
                <c:pt idx="4">
                  <c:v>RX</c:v>
                </c:pt>
                <c:pt idx="5">
                  <c:v>Gambling</c:v>
                </c:pt>
              </c:strCache>
            </c:strRef>
          </c:cat>
          <c:val>
            <c:numRef>
              <c:f>Sheet1!$K$43:$K$48</c:f>
              <c:numCache>
                <c:formatCode>###0.0%</c:formatCode>
                <c:ptCount val="6"/>
                <c:pt idx="0">
                  <c:v>0.82247191011235954</c:v>
                </c:pt>
                <c:pt idx="1">
                  <c:v>0.84814398200224972</c:v>
                </c:pt>
                <c:pt idx="2">
                  <c:v>0.817155756207675</c:v>
                </c:pt>
                <c:pt idx="3">
                  <c:v>0.88638920134983123</c:v>
                </c:pt>
                <c:pt idx="4">
                  <c:v>0.8553672316384181</c:v>
                </c:pt>
                <c:pt idx="5">
                  <c:v>0.74830699774266363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5-445A-9DA9-690A8675964F}"/>
            </c:ext>
          </c:extLst>
        </c:ser>
        <c:ser>
          <c:idx val="1"/>
          <c:order val="1"/>
          <c:tx>
            <c:strRef>
              <c:f>Sheet1!$L$42</c:f>
              <c:strCache>
                <c:ptCount val="1"/>
                <c:pt idx="0">
                  <c:v>Grade 9 -12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  <a:effectLst/>
          </c:spPr>
          <c:invertIfNegative val="0"/>
          <c:cat>
            <c:strRef>
              <c:f>Sheet1!$J$43:$J$48</c:f>
              <c:strCache>
                <c:ptCount val="6"/>
                <c:pt idx="0">
                  <c:v>Alcohol</c:v>
                </c:pt>
                <c:pt idx="1">
                  <c:v>Cigarettes</c:v>
                </c:pt>
                <c:pt idx="2">
                  <c:v>Marijuana</c:v>
                </c:pt>
                <c:pt idx="3">
                  <c:v>Heroin</c:v>
                </c:pt>
                <c:pt idx="4">
                  <c:v>RX</c:v>
                </c:pt>
                <c:pt idx="5">
                  <c:v>Gambling</c:v>
                </c:pt>
              </c:strCache>
            </c:strRef>
          </c:cat>
          <c:val>
            <c:numRef>
              <c:f>Sheet1!$L$43:$L$48</c:f>
              <c:numCache>
                <c:formatCode>###0.0%</c:formatCode>
                <c:ptCount val="6"/>
                <c:pt idx="0">
                  <c:v>0.70262390670553931</c:v>
                </c:pt>
                <c:pt idx="1">
                  <c:v>0.77939747327502429</c:v>
                </c:pt>
                <c:pt idx="2">
                  <c:v>0.51895043731778423</c:v>
                </c:pt>
                <c:pt idx="3">
                  <c:v>0.92097560975609771</c:v>
                </c:pt>
                <c:pt idx="4">
                  <c:v>0.83365758754863817</c:v>
                </c:pt>
                <c:pt idx="5">
                  <c:v>0.67638483965014573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65-445A-9DA9-690A8675964F}"/>
            </c:ext>
          </c:extLst>
        </c:ser>
        <c:ser>
          <c:idx val="2"/>
          <c:order val="2"/>
          <c:tx>
            <c:strRef>
              <c:f>Sheet1!$M$42</c:f>
              <c:strCache>
                <c:ptCount val="1"/>
                <c:pt idx="0">
                  <c:v>Grade 6 - 12</c:v>
                </c:pt>
              </c:strCache>
            </c:strRef>
          </c:tx>
          <c:spPr>
            <a:solidFill>
              <a:srgbClr val="006858"/>
            </a:solidFill>
            <a:ln>
              <a:solidFill>
                <a:srgbClr val="006858"/>
              </a:solidFill>
            </a:ln>
            <a:effectLst/>
          </c:spPr>
          <c:invertIfNegative val="0"/>
          <c:cat>
            <c:strRef>
              <c:f>Sheet1!$J$43:$J$48</c:f>
              <c:strCache>
                <c:ptCount val="6"/>
                <c:pt idx="0">
                  <c:v>Alcohol</c:v>
                </c:pt>
                <c:pt idx="1">
                  <c:v>Cigarettes</c:v>
                </c:pt>
                <c:pt idx="2">
                  <c:v>Marijuana</c:v>
                </c:pt>
                <c:pt idx="3">
                  <c:v>Heroin</c:v>
                </c:pt>
                <c:pt idx="4">
                  <c:v>RX</c:v>
                </c:pt>
                <c:pt idx="5">
                  <c:v>Gambling</c:v>
                </c:pt>
              </c:strCache>
            </c:strRef>
          </c:cat>
          <c:val>
            <c:numRef>
              <c:f>Sheet1!$M$43:$M$48</c:f>
              <c:numCache>
                <c:formatCode>###0.0%</c:formatCode>
                <c:ptCount val="6"/>
                <c:pt idx="0">
                  <c:v>0.75820739968733719</c:v>
                </c:pt>
                <c:pt idx="1">
                  <c:v>0.81126173096976018</c:v>
                </c:pt>
                <c:pt idx="2">
                  <c:v>0.65691906005221934</c:v>
                </c:pt>
                <c:pt idx="3">
                  <c:v>0.90491118077324972</c:v>
                </c:pt>
                <c:pt idx="4">
                  <c:v>0.84370099320439096</c:v>
                </c:pt>
                <c:pt idx="5">
                  <c:v>0.70966057441253261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65-445A-9DA9-690A86759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879904944"/>
        <c:axId val="1886825008"/>
      </c:barChart>
      <c:catAx>
        <c:axId val="1879904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86825008"/>
        <c:crosses val="autoZero"/>
        <c:auto val="1"/>
        <c:lblAlgn val="ctr"/>
        <c:lblOffset val="100"/>
        <c:noMultiLvlLbl val="0"/>
      </c:catAx>
      <c:valAx>
        <c:axId val="18868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7990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0" i="0" u="none" strike="noStrike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b="0" dirty="0">
                <a:latin typeface="Garamond" panose="02020404030301010803" pitchFamily="18" charset="0"/>
              </a:rPr>
              <a:t> Past Month Tobacco and E-Cigarette Use by Grade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Sheet1!$L$65</c:f>
              <c:strCache>
                <c:ptCount val="1"/>
                <c:pt idx="0">
                  <c:v>Cigarettes</c:v>
                </c:pt>
              </c:strCache>
            </c:strRef>
          </c:tx>
          <c:spPr>
            <a:solidFill>
              <a:srgbClr val="004A61"/>
            </a:solidFill>
            <a:ln>
              <a:solidFill>
                <a:srgbClr val="004A61"/>
              </a:solidFill>
            </a:ln>
          </c:spPr>
          <c:invertIfNegative val="0"/>
          <c:cat>
            <c:strRef>
              <c:f>Sheet1!$M$64:$S$64</c:f>
              <c:strCache>
                <c:ptCount val="7"/>
                <c:pt idx="0">
                  <c:v>6th</c:v>
                </c:pt>
                <c:pt idx="1">
                  <c:v>7th</c:v>
                </c:pt>
                <c:pt idx="2">
                  <c:v>8th</c:v>
                </c:pt>
                <c:pt idx="3">
                  <c:v>9th</c:v>
                </c:pt>
                <c:pt idx="4">
                  <c:v>10th</c:v>
                </c:pt>
                <c:pt idx="5">
                  <c:v>11th</c:v>
                </c:pt>
                <c:pt idx="6">
                  <c:v>12th</c:v>
                </c:pt>
              </c:strCache>
            </c:strRef>
          </c:cat>
          <c:val>
            <c:numRef>
              <c:f>Sheet1!$M$65:$S$65</c:f>
              <c:numCache>
                <c:formatCode>###0.0%</c:formatCode>
                <c:ptCount val="7"/>
                <c:pt idx="0">
                  <c:v>0</c:v>
                </c:pt>
                <c:pt idx="1">
                  <c:v>1.7667844522968199E-2</c:v>
                </c:pt>
                <c:pt idx="2">
                  <c:v>1.4749262536873156E-2</c:v>
                </c:pt>
                <c:pt idx="3">
                  <c:v>6.4724919093851144E-3</c:v>
                </c:pt>
                <c:pt idx="4">
                  <c:v>4.363636363636364E-2</c:v>
                </c:pt>
                <c:pt idx="5">
                  <c:v>1.4598540145985401E-2</c:v>
                </c:pt>
                <c:pt idx="6">
                  <c:v>2.4154589371980676E-2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8-4994-848D-0DA0E7C08926}"/>
            </c:ext>
          </c:extLst>
        </c:ser>
        <c:ser>
          <c:idx val="2"/>
          <c:order val="1"/>
          <c:tx>
            <c:strRef>
              <c:f>Sheet1!$L$66</c:f>
              <c:strCache>
                <c:ptCount val="1"/>
                <c:pt idx="0">
                  <c:v>E-Cigarettes</c:v>
                </c:pt>
              </c:strCache>
            </c:strRef>
          </c:tx>
          <c:spPr>
            <a:solidFill>
              <a:srgbClr val="EEB111"/>
            </a:solidFill>
            <a:ln>
              <a:solidFill>
                <a:srgbClr val="EEB111"/>
              </a:solidFill>
            </a:ln>
          </c:spPr>
          <c:invertIfNegative val="0"/>
          <c:cat>
            <c:strRef>
              <c:f>Sheet1!$M$64:$S$64</c:f>
              <c:strCache>
                <c:ptCount val="7"/>
                <c:pt idx="0">
                  <c:v>6th</c:v>
                </c:pt>
                <c:pt idx="1">
                  <c:v>7th</c:v>
                </c:pt>
                <c:pt idx="2">
                  <c:v>8th</c:v>
                </c:pt>
                <c:pt idx="3">
                  <c:v>9th</c:v>
                </c:pt>
                <c:pt idx="4">
                  <c:v>10th</c:v>
                </c:pt>
                <c:pt idx="5">
                  <c:v>11th</c:v>
                </c:pt>
                <c:pt idx="6">
                  <c:v>12th</c:v>
                </c:pt>
              </c:strCache>
            </c:strRef>
          </c:cat>
          <c:val>
            <c:numRef>
              <c:f>Sheet1!$M$66:$S$66</c:f>
              <c:numCache>
                <c:formatCode>###0.0%</c:formatCode>
                <c:ptCount val="7"/>
                <c:pt idx="0">
                  <c:v>2.464788732394366E-2</c:v>
                </c:pt>
                <c:pt idx="1">
                  <c:v>4.8611111111111119E-2</c:v>
                </c:pt>
                <c:pt idx="2">
                  <c:v>0.10324483775811209</c:v>
                </c:pt>
                <c:pt idx="3">
                  <c:v>8.7096774193548387E-2</c:v>
                </c:pt>
                <c:pt idx="4">
                  <c:v>0.17818181818181819</c:v>
                </c:pt>
                <c:pt idx="5">
                  <c:v>0.12363636363636363</c:v>
                </c:pt>
                <c:pt idx="6">
                  <c:v>0.15458937198067632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8-4994-848D-0DA0E7C08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8317400"/>
        <c:axId val="1824910808"/>
      </c:barChart>
      <c:catAx>
        <c:axId val="180831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4910808"/>
        <c:crosses val="autoZero"/>
        <c:auto val="1"/>
        <c:lblAlgn val="ctr"/>
        <c:lblOffset val="100"/>
        <c:noMultiLvlLbl val="0"/>
      </c:catAx>
      <c:valAx>
        <c:axId val="1824910808"/>
        <c:scaling>
          <c:orientation val="minMax"/>
          <c:max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Garamond" panose="02020404030301010803" pitchFamily="18" charset="0"/>
              </a:defRPr>
            </a:pPr>
            <a:endParaRPr lang="en-US"/>
          </a:p>
        </c:txPr>
        <c:crossAx val="18083174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3200">
                <a:latin typeface="Garamond" panose="02020404030301010803" pitchFamily="18" charset="0"/>
              </a:defRPr>
            </a:pPr>
            <a:endParaRPr lang="en-US"/>
          </a:p>
        </c:txPr>
      </c:dTable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3D3FF-FFB2-459F-9065-AC2332D670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FB70DEB9-F76F-452E-9C0F-9FB4B07371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Behaviors and symptoms that signal the development of a behavioral health disorder often manifest two to four years before a disorder is present. </a:t>
          </a:r>
        </a:p>
      </dgm:t>
    </dgm:pt>
    <dgm:pt modelId="{6F0E841D-E16E-430B-810D-CA1C750C3B6A}" type="parTrans" cxnId="{80633CE3-2607-4556-B197-0A8E50308CE5}">
      <dgm:prSet/>
      <dgm:spPr/>
      <dgm:t>
        <a:bodyPr/>
        <a:lstStyle/>
        <a:p>
          <a:endParaRPr lang="en-US"/>
        </a:p>
      </dgm:t>
    </dgm:pt>
    <dgm:pt modelId="{6C96BF53-ABFB-4A58-85AB-BF20FB6D1672}" type="sibTrans" cxnId="{80633CE3-2607-4556-B197-0A8E50308CE5}">
      <dgm:prSet/>
      <dgm:spPr/>
      <dgm:t>
        <a:bodyPr/>
        <a:lstStyle/>
        <a:p>
          <a:endParaRPr lang="en-US"/>
        </a:p>
      </dgm:t>
    </dgm:pt>
    <dgm:pt modelId="{9D15BDB8-0275-4B10-B0A7-11BDC4152C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Cost-benefit ratios for early treatment and prevention programs for addictions and mental health programs range from 1:2 to 1:10. This means a $1 investment yields $2 to $10 savings in health costs, criminal and juvenile justice costs, educational costs, and lost productivity.(SAMSHA)</a:t>
          </a:r>
        </a:p>
      </dgm:t>
    </dgm:pt>
    <dgm:pt modelId="{1C0BC2B7-5E74-4935-8ABE-7BBDF70A75F4}" type="parTrans" cxnId="{82330565-59CD-4F0E-BC1C-3292984035B4}">
      <dgm:prSet/>
      <dgm:spPr/>
      <dgm:t>
        <a:bodyPr/>
        <a:lstStyle/>
        <a:p>
          <a:endParaRPr lang="en-US"/>
        </a:p>
      </dgm:t>
    </dgm:pt>
    <dgm:pt modelId="{6C4934F1-4DD5-4C59-8B01-36DA4604D517}" type="sibTrans" cxnId="{82330565-59CD-4F0E-BC1C-3292984035B4}">
      <dgm:prSet/>
      <dgm:spPr/>
      <dgm:t>
        <a:bodyPr/>
        <a:lstStyle/>
        <a:p>
          <a:endParaRPr lang="en-US"/>
        </a:p>
      </dgm:t>
    </dgm:pt>
    <dgm:pt modelId="{CCC226E1-43E6-4F34-8C79-83CEFC0D5A43}" type="pres">
      <dgm:prSet presAssocID="{93B3D3FF-FFB2-459F-9065-AC2332D67083}" presName="root" presStyleCnt="0">
        <dgm:presLayoutVars>
          <dgm:dir/>
          <dgm:resizeHandles val="exact"/>
        </dgm:presLayoutVars>
      </dgm:prSet>
      <dgm:spPr/>
    </dgm:pt>
    <dgm:pt modelId="{5B33103F-7B91-47E2-AA72-E7EE2EB17892}" type="pres">
      <dgm:prSet presAssocID="{FB70DEB9-F76F-452E-9C0F-9FB4B0737188}" presName="compNode" presStyleCnt="0"/>
      <dgm:spPr/>
    </dgm:pt>
    <dgm:pt modelId="{8B2C07B8-3348-4300-89B6-9AA4B63555BF}" type="pres">
      <dgm:prSet presAssocID="{FB70DEB9-F76F-452E-9C0F-9FB4B0737188}" presName="bgRect" presStyleLbl="bgShp" presStyleIdx="0" presStyleCnt="2"/>
      <dgm:spPr>
        <a:solidFill>
          <a:schemeClr val="accent4"/>
        </a:solidFill>
      </dgm:spPr>
    </dgm:pt>
    <dgm:pt modelId="{36E019FC-90EC-4837-9B94-BC3ECA82D2A3}" type="pres">
      <dgm:prSet presAssocID="{FB70DEB9-F76F-452E-9C0F-9FB4B0737188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5129F26-8D54-4AA2-9EE4-CF73E2BBFCC1}" type="pres">
      <dgm:prSet presAssocID="{FB70DEB9-F76F-452E-9C0F-9FB4B0737188}" presName="spaceRect" presStyleCnt="0"/>
      <dgm:spPr/>
    </dgm:pt>
    <dgm:pt modelId="{CB9DBD76-413F-4DC2-9EEB-FD33923BEDCA}" type="pres">
      <dgm:prSet presAssocID="{FB70DEB9-F76F-452E-9C0F-9FB4B0737188}" presName="parTx" presStyleLbl="revTx" presStyleIdx="0" presStyleCnt="2" custScaleX="119775" custLinFactNeighborX="-3437" custLinFactNeighborY="-11545">
        <dgm:presLayoutVars>
          <dgm:chMax val="0"/>
          <dgm:chPref val="0"/>
        </dgm:presLayoutVars>
      </dgm:prSet>
      <dgm:spPr/>
    </dgm:pt>
    <dgm:pt modelId="{7BE7A0B2-438B-438D-8785-FA27DFBB92F2}" type="pres">
      <dgm:prSet presAssocID="{6C96BF53-ABFB-4A58-85AB-BF20FB6D1672}" presName="sibTrans" presStyleCnt="0"/>
      <dgm:spPr/>
    </dgm:pt>
    <dgm:pt modelId="{1BEC10E3-3B68-4C9B-894D-7C33B6068B9F}" type="pres">
      <dgm:prSet presAssocID="{9D15BDB8-0275-4B10-B0A7-11BDC4152C4E}" presName="compNode" presStyleCnt="0"/>
      <dgm:spPr/>
    </dgm:pt>
    <dgm:pt modelId="{5B3B0632-9F39-4683-86A1-BEF06FD18F79}" type="pres">
      <dgm:prSet presAssocID="{9D15BDB8-0275-4B10-B0A7-11BDC4152C4E}" presName="bgRect" presStyleLbl="bgShp" presStyleIdx="1" presStyleCnt="2" custScaleY="117949"/>
      <dgm:spPr>
        <a:solidFill>
          <a:schemeClr val="accent5"/>
        </a:solidFill>
      </dgm:spPr>
    </dgm:pt>
    <dgm:pt modelId="{5CDA2481-30B1-4C25-B285-8EDC9B6E8061}" type="pres">
      <dgm:prSet presAssocID="{9D15BDB8-0275-4B10-B0A7-11BDC4152C4E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EB584A0-0517-443D-84CC-E4BAD4CEF0B9}" type="pres">
      <dgm:prSet presAssocID="{9D15BDB8-0275-4B10-B0A7-11BDC4152C4E}" presName="spaceRect" presStyleCnt="0"/>
      <dgm:spPr/>
    </dgm:pt>
    <dgm:pt modelId="{AA73120B-A5C0-4335-9EFB-0798AA0BBC5F}" type="pres">
      <dgm:prSet presAssocID="{9D15BDB8-0275-4B10-B0A7-11BDC4152C4E}" presName="parTx" presStyleLbl="revTx" presStyleIdx="1" presStyleCnt="2" custLinFactNeighborX="-3437" custLinFactNeighborY="-8953">
        <dgm:presLayoutVars>
          <dgm:chMax val="0"/>
          <dgm:chPref val="0"/>
        </dgm:presLayoutVars>
      </dgm:prSet>
      <dgm:spPr/>
    </dgm:pt>
  </dgm:ptLst>
  <dgm:cxnLst>
    <dgm:cxn modelId="{8517C041-E648-458E-8A45-96DE9FE17C35}" type="presOf" srcId="{9D15BDB8-0275-4B10-B0A7-11BDC4152C4E}" destId="{AA73120B-A5C0-4335-9EFB-0798AA0BBC5F}" srcOrd="0" destOrd="0" presId="urn:microsoft.com/office/officeart/2018/2/layout/IconVerticalSolidList"/>
    <dgm:cxn modelId="{D5AF9E62-87D2-4DA1-81F3-6296555F4C85}" type="presOf" srcId="{93B3D3FF-FFB2-459F-9065-AC2332D67083}" destId="{CCC226E1-43E6-4F34-8C79-83CEFC0D5A43}" srcOrd="0" destOrd="0" presId="urn:microsoft.com/office/officeart/2018/2/layout/IconVerticalSolidList"/>
    <dgm:cxn modelId="{82330565-59CD-4F0E-BC1C-3292984035B4}" srcId="{93B3D3FF-FFB2-459F-9065-AC2332D67083}" destId="{9D15BDB8-0275-4B10-B0A7-11BDC4152C4E}" srcOrd="1" destOrd="0" parTransId="{1C0BC2B7-5E74-4935-8ABE-7BBDF70A75F4}" sibTransId="{6C4934F1-4DD5-4C59-8B01-36DA4604D517}"/>
    <dgm:cxn modelId="{80633CE3-2607-4556-B197-0A8E50308CE5}" srcId="{93B3D3FF-FFB2-459F-9065-AC2332D67083}" destId="{FB70DEB9-F76F-452E-9C0F-9FB4B0737188}" srcOrd="0" destOrd="0" parTransId="{6F0E841D-E16E-430B-810D-CA1C750C3B6A}" sibTransId="{6C96BF53-ABFB-4A58-85AB-BF20FB6D1672}"/>
    <dgm:cxn modelId="{DB6030EA-0CA5-403C-8EF9-7B1E56A21667}" type="presOf" srcId="{FB70DEB9-F76F-452E-9C0F-9FB4B0737188}" destId="{CB9DBD76-413F-4DC2-9EEB-FD33923BEDCA}" srcOrd="0" destOrd="0" presId="urn:microsoft.com/office/officeart/2018/2/layout/IconVerticalSolidList"/>
    <dgm:cxn modelId="{C516DD4E-E979-400E-82ED-97CC6C80757F}" type="presParOf" srcId="{CCC226E1-43E6-4F34-8C79-83CEFC0D5A43}" destId="{5B33103F-7B91-47E2-AA72-E7EE2EB17892}" srcOrd="0" destOrd="0" presId="urn:microsoft.com/office/officeart/2018/2/layout/IconVerticalSolidList"/>
    <dgm:cxn modelId="{10CE34B9-84D8-4815-9BCF-23CFC3E7F3E4}" type="presParOf" srcId="{5B33103F-7B91-47E2-AA72-E7EE2EB17892}" destId="{8B2C07B8-3348-4300-89B6-9AA4B63555BF}" srcOrd="0" destOrd="0" presId="urn:microsoft.com/office/officeart/2018/2/layout/IconVerticalSolidList"/>
    <dgm:cxn modelId="{5D63E97F-CAC5-419F-B6A4-09209AD4F0AA}" type="presParOf" srcId="{5B33103F-7B91-47E2-AA72-E7EE2EB17892}" destId="{36E019FC-90EC-4837-9B94-BC3ECA82D2A3}" srcOrd="1" destOrd="0" presId="urn:microsoft.com/office/officeart/2018/2/layout/IconVerticalSolidList"/>
    <dgm:cxn modelId="{7102D65D-BE66-4E62-B9B3-C1643B7B1C91}" type="presParOf" srcId="{5B33103F-7B91-47E2-AA72-E7EE2EB17892}" destId="{E5129F26-8D54-4AA2-9EE4-CF73E2BBFCC1}" srcOrd="2" destOrd="0" presId="urn:microsoft.com/office/officeart/2018/2/layout/IconVerticalSolidList"/>
    <dgm:cxn modelId="{06B9C71C-C6E5-4063-B0D9-6B9A75AB6B9E}" type="presParOf" srcId="{5B33103F-7B91-47E2-AA72-E7EE2EB17892}" destId="{CB9DBD76-413F-4DC2-9EEB-FD33923BEDCA}" srcOrd="3" destOrd="0" presId="urn:microsoft.com/office/officeart/2018/2/layout/IconVerticalSolidList"/>
    <dgm:cxn modelId="{E7632E78-B060-4A36-B3E3-C9DEA0288B57}" type="presParOf" srcId="{CCC226E1-43E6-4F34-8C79-83CEFC0D5A43}" destId="{7BE7A0B2-438B-438D-8785-FA27DFBB92F2}" srcOrd="1" destOrd="0" presId="urn:microsoft.com/office/officeart/2018/2/layout/IconVerticalSolidList"/>
    <dgm:cxn modelId="{F9B847BA-3369-4E01-B6F6-8A9113D31C35}" type="presParOf" srcId="{CCC226E1-43E6-4F34-8C79-83CEFC0D5A43}" destId="{1BEC10E3-3B68-4C9B-894D-7C33B6068B9F}" srcOrd="2" destOrd="0" presId="urn:microsoft.com/office/officeart/2018/2/layout/IconVerticalSolidList"/>
    <dgm:cxn modelId="{87993926-1790-448F-AD7C-173F4C0850D8}" type="presParOf" srcId="{1BEC10E3-3B68-4C9B-894D-7C33B6068B9F}" destId="{5B3B0632-9F39-4683-86A1-BEF06FD18F79}" srcOrd="0" destOrd="0" presId="urn:microsoft.com/office/officeart/2018/2/layout/IconVerticalSolidList"/>
    <dgm:cxn modelId="{B4EDBFA9-FA5E-4C08-97DA-0DBFFC8731B4}" type="presParOf" srcId="{1BEC10E3-3B68-4C9B-894D-7C33B6068B9F}" destId="{5CDA2481-30B1-4C25-B285-8EDC9B6E8061}" srcOrd="1" destOrd="0" presId="urn:microsoft.com/office/officeart/2018/2/layout/IconVerticalSolidList"/>
    <dgm:cxn modelId="{915E91EE-20ED-4BFC-8E4E-437B03A28DE7}" type="presParOf" srcId="{1BEC10E3-3B68-4C9B-894D-7C33B6068B9F}" destId="{CEB584A0-0517-443D-84CC-E4BAD4CEF0B9}" srcOrd="2" destOrd="0" presId="urn:microsoft.com/office/officeart/2018/2/layout/IconVerticalSolidList"/>
    <dgm:cxn modelId="{8141A361-2233-431B-8133-CE896A20CE93}" type="presParOf" srcId="{1BEC10E3-3B68-4C9B-894D-7C33B6068B9F}" destId="{AA73120B-A5C0-4335-9EFB-0798AA0BBC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BA4F5-14A7-4E6F-A369-0EF56D60B1D2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9DE1AF-A712-4473-B3A6-D80B2977A827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dirty="0"/>
            <a:t>9 out of 10 people who abuse or are addicted to nicotine, alcohol or other drugs began using these substances before they were 18  </a:t>
          </a:r>
        </a:p>
      </dgm:t>
    </dgm:pt>
    <dgm:pt modelId="{D2E70F76-F3C6-4E47-A37E-369670ACCCAA}" type="parTrans" cxnId="{4539FB0A-872E-476C-B702-DD30881CF94A}">
      <dgm:prSet/>
      <dgm:spPr/>
      <dgm:t>
        <a:bodyPr/>
        <a:lstStyle/>
        <a:p>
          <a:endParaRPr lang="en-US"/>
        </a:p>
      </dgm:t>
    </dgm:pt>
    <dgm:pt modelId="{0DA2ECED-C97C-4D1A-B342-185D9C7AB97F}" type="sibTrans" cxnId="{4539FB0A-872E-476C-B702-DD30881CF94A}">
      <dgm:prSet/>
      <dgm:spPr/>
      <dgm:t>
        <a:bodyPr/>
        <a:lstStyle/>
        <a:p>
          <a:endParaRPr lang="en-US"/>
        </a:p>
      </dgm:t>
    </dgm:pt>
    <dgm:pt modelId="{640089F4-12F3-4A8C-A80F-60B59EB31A50}">
      <dgm:prSet/>
      <dgm:spPr>
        <a:solidFill>
          <a:schemeClr val="accent5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dirty="0"/>
            <a:t>People who began using addictive substances before age 15 are nearly 7 times likelier to develop a substance problem than those who delay first use until age 21 or older</a:t>
          </a:r>
        </a:p>
      </dgm:t>
    </dgm:pt>
    <dgm:pt modelId="{EB1AC186-9B10-4623-BFEA-CD7523CAEF73}" type="parTrans" cxnId="{41BB07A8-E81F-4D86-AB20-5040F10DA476}">
      <dgm:prSet/>
      <dgm:spPr/>
      <dgm:t>
        <a:bodyPr/>
        <a:lstStyle/>
        <a:p>
          <a:endParaRPr lang="en-US"/>
        </a:p>
      </dgm:t>
    </dgm:pt>
    <dgm:pt modelId="{B2F4506D-F5E4-4914-9F03-CC2BDD36CE14}" type="sibTrans" cxnId="{41BB07A8-E81F-4D86-AB20-5040F10DA476}">
      <dgm:prSet/>
      <dgm:spPr/>
      <dgm:t>
        <a:bodyPr/>
        <a:lstStyle/>
        <a:p>
          <a:endParaRPr lang="en-US"/>
        </a:p>
      </dgm:t>
    </dgm:pt>
    <dgm:pt modelId="{208BC24E-B3D2-4B56-BDEC-664EB9815CCD}">
      <dgm:prSet/>
      <dgm:spPr>
        <a:solidFill>
          <a:schemeClr val="accent6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dirty="0"/>
            <a:t>Every year that substance use is delayed during the period of adolescent brain development, the risk of addiction and substance abuse decreases (www.centeronaddiction.org)</a:t>
          </a:r>
        </a:p>
      </dgm:t>
    </dgm:pt>
    <dgm:pt modelId="{C44BA08C-3C7E-44F4-9531-D04366DF7FB1}" type="parTrans" cxnId="{2B4383C0-3C49-454D-9BB0-F006B5E0A51F}">
      <dgm:prSet/>
      <dgm:spPr/>
      <dgm:t>
        <a:bodyPr/>
        <a:lstStyle/>
        <a:p>
          <a:endParaRPr lang="en-US"/>
        </a:p>
      </dgm:t>
    </dgm:pt>
    <dgm:pt modelId="{0AFAFEA3-9B55-4AB5-ABD3-DE4B6221A95C}" type="sibTrans" cxnId="{2B4383C0-3C49-454D-9BB0-F006B5E0A51F}">
      <dgm:prSet/>
      <dgm:spPr/>
      <dgm:t>
        <a:bodyPr/>
        <a:lstStyle/>
        <a:p>
          <a:endParaRPr lang="en-US"/>
        </a:p>
      </dgm:t>
    </dgm:pt>
    <dgm:pt modelId="{C3044159-D128-45A6-B14F-936CE470CDC5}" type="pres">
      <dgm:prSet presAssocID="{9A1BA4F5-14A7-4E6F-A369-0EF56D60B1D2}" presName="outerComposite" presStyleCnt="0">
        <dgm:presLayoutVars>
          <dgm:chMax val="5"/>
          <dgm:dir/>
          <dgm:resizeHandles val="exact"/>
        </dgm:presLayoutVars>
      </dgm:prSet>
      <dgm:spPr/>
    </dgm:pt>
    <dgm:pt modelId="{2745ACEF-7CBE-4C7D-A649-982E95CD647A}" type="pres">
      <dgm:prSet presAssocID="{9A1BA4F5-14A7-4E6F-A369-0EF56D60B1D2}" presName="dummyMaxCanvas" presStyleCnt="0">
        <dgm:presLayoutVars/>
      </dgm:prSet>
      <dgm:spPr/>
    </dgm:pt>
    <dgm:pt modelId="{8EB265C3-DF54-48AA-A056-D27363BE25B3}" type="pres">
      <dgm:prSet presAssocID="{9A1BA4F5-14A7-4E6F-A369-0EF56D60B1D2}" presName="ThreeNodes_1" presStyleLbl="node1" presStyleIdx="0" presStyleCnt="3">
        <dgm:presLayoutVars>
          <dgm:bulletEnabled val="1"/>
        </dgm:presLayoutVars>
      </dgm:prSet>
      <dgm:spPr/>
    </dgm:pt>
    <dgm:pt modelId="{85618B93-BFAA-48B4-AD91-3A4E5833F144}" type="pres">
      <dgm:prSet presAssocID="{9A1BA4F5-14A7-4E6F-A369-0EF56D60B1D2}" presName="ThreeNodes_2" presStyleLbl="node1" presStyleIdx="1" presStyleCnt="3">
        <dgm:presLayoutVars>
          <dgm:bulletEnabled val="1"/>
        </dgm:presLayoutVars>
      </dgm:prSet>
      <dgm:spPr/>
    </dgm:pt>
    <dgm:pt modelId="{7B41F9DD-624E-4933-9A49-687CAFB3E27B}" type="pres">
      <dgm:prSet presAssocID="{9A1BA4F5-14A7-4E6F-A369-0EF56D60B1D2}" presName="ThreeNodes_3" presStyleLbl="node1" presStyleIdx="2" presStyleCnt="3">
        <dgm:presLayoutVars>
          <dgm:bulletEnabled val="1"/>
        </dgm:presLayoutVars>
      </dgm:prSet>
      <dgm:spPr/>
    </dgm:pt>
    <dgm:pt modelId="{CFDBD12C-484A-4644-9015-D092C5B159B6}" type="pres">
      <dgm:prSet presAssocID="{9A1BA4F5-14A7-4E6F-A369-0EF56D60B1D2}" presName="ThreeConn_1-2" presStyleLbl="fgAccFollowNode1" presStyleIdx="0" presStyleCnt="2">
        <dgm:presLayoutVars>
          <dgm:bulletEnabled val="1"/>
        </dgm:presLayoutVars>
      </dgm:prSet>
      <dgm:spPr/>
    </dgm:pt>
    <dgm:pt modelId="{2C9A0BF7-91F0-466D-90C1-8DE0AC09CC5D}" type="pres">
      <dgm:prSet presAssocID="{9A1BA4F5-14A7-4E6F-A369-0EF56D60B1D2}" presName="ThreeConn_2-3" presStyleLbl="fgAccFollowNode1" presStyleIdx="1" presStyleCnt="2">
        <dgm:presLayoutVars>
          <dgm:bulletEnabled val="1"/>
        </dgm:presLayoutVars>
      </dgm:prSet>
      <dgm:spPr/>
    </dgm:pt>
    <dgm:pt modelId="{56FE755B-ED50-41B7-85DC-698864F49F0E}" type="pres">
      <dgm:prSet presAssocID="{9A1BA4F5-14A7-4E6F-A369-0EF56D60B1D2}" presName="ThreeNodes_1_text" presStyleLbl="node1" presStyleIdx="2" presStyleCnt="3">
        <dgm:presLayoutVars>
          <dgm:bulletEnabled val="1"/>
        </dgm:presLayoutVars>
      </dgm:prSet>
      <dgm:spPr/>
    </dgm:pt>
    <dgm:pt modelId="{30B7FA74-8E16-4B17-A87F-7DAF7A29CFE4}" type="pres">
      <dgm:prSet presAssocID="{9A1BA4F5-14A7-4E6F-A369-0EF56D60B1D2}" presName="ThreeNodes_2_text" presStyleLbl="node1" presStyleIdx="2" presStyleCnt="3">
        <dgm:presLayoutVars>
          <dgm:bulletEnabled val="1"/>
        </dgm:presLayoutVars>
      </dgm:prSet>
      <dgm:spPr/>
    </dgm:pt>
    <dgm:pt modelId="{2B7DC76B-4B29-43FF-9FE8-D8FB64273E11}" type="pres">
      <dgm:prSet presAssocID="{9A1BA4F5-14A7-4E6F-A369-0EF56D60B1D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539FB0A-872E-476C-B702-DD30881CF94A}" srcId="{9A1BA4F5-14A7-4E6F-A369-0EF56D60B1D2}" destId="{BF9DE1AF-A712-4473-B3A6-D80B2977A827}" srcOrd="0" destOrd="0" parTransId="{D2E70F76-F3C6-4E47-A37E-369670ACCCAA}" sibTransId="{0DA2ECED-C97C-4D1A-B342-185D9C7AB97F}"/>
    <dgm:cxn modelId="{D4768F0E-3732-4A7C-852B-3DEEF0510A06}" type="presOf" srcId="{640089F4-12F3-4A8C-A80F-60B59EB31A50}" destId="{30B7FA74-8E16-4B17-A87F-7DAF7A29CFE4}" srcOrd="1" destOrd="0" presId="urn:microsoft.com/office/officeart/2005/8/layout/vProcess5"/>
    <dgm:cxn modelId="{FE515F67-57E2-45D8-A274-89681AFA84ED}" type="presOf" srcId="{640089F4-12F3-4A8C-A80F-60B59EB31A50}" destId="{85618B93-BFAA-48B4-AD91-3A4E5833F144}" srcOrd="0" destOrd="0" presId="urn:microsoft.com/office/officeart/2005/8/layout/vProcess5"/>
    <dgm:cxn modelId="{58D9AE52-B16B-4855-AB45-0471ADEAEFD3}" type="presOf" srcId="{208BC24E-B3D2-4B56-BDEC-664EB9815CCD}" destId="{2B7DC76B-4B29-43FF-9FE8-D8FB64273E11}" srcOrd="1" destOrd="0" presId="urn:microsoft.com/office/officeart/2005/8/layout/vProcess5"/>
    <dgm:cxn modelId="{08859F78-2395-40D8-A70E-603165836DFD}" type="presOf" srcId="{0DA2ECED-C97C-4D1A-B342-185D9C7AB97F}" destId="{CFDBD12C-484A-4644-9015-D092C5B159B6}" srcOrd="0" destOrd="0" presId="urn:microsoft.com/office/officeart/2005/8/layout/vProcess5"/>
    <dgm:cxn modelId="{748062A1-4F05-4486-B46B-029BEFB2F375}" type="presOf" srcId="{208BC24E-B3D2-4B56-BDEC-664EB9815CCD}" destId="{7B41F9DD-624E-4933-9A49-687CAFB3E27B}" srcOrd="0" destOrd="0" presId="urn:microsoft.com/office/officeart/2005/8/layout/vProcess5"/>
    <dgm:cxn modelId="{98A237A3-4423-4E13-B4D4-D1CBC89EE879}" type="presOf" srcId="{BF9DE1AF-A712-4473-B3A6-D80B2977A827}" destId="{56FE755B-ED50-41B7-85DC-698864F49F0E}" srcOrd="1" destOrd="0" presId="urn:microsoft.com/office/officeart/2005/8/layout/vProcess5"/>
    <dgm:cxn modelId="{BF39CBA5-23C7-4E13-B44C-C86EDC4FEE7A}" type="presOf" srcId="{B2F4506D-F5E4-4914-9F03-CC2BDD36CE14}" destId="{2C9A0BF7-91F0-466D-90C1-8DE0AC09CC5D}" srcOrd="0" destOrd="0" presId="urn:microsoft.com/office/officeart/2005/8/layout/vProcess5"/>
    <dgm:cxn modelId="{41BB07A8-E81F-4D86-AB20-5040F10DA476}" srcId="{9A1BA4F5-14A7-4E6F-A369-0EF56D60B1D2}" destId="{640089F4-12F3-4A8C-A80F-60B59EB31A50}" srcOrd="1" destOrd="0" parTransId="{EB1AC186-9B10-4623-BFEA-CD7523CAEF73}" sibTransId="{B2F4506D-F5E4-4914-9F03-CC2BDD36CE14}"/>
    <dgm:cxn modelId="{9EEEA1AC-9A93-40CA-A3CB-A60A1C4FBF3C}" type="presOf" srcId="{9A1BA4F5-14A7-4E6F-A369-0EF56D60B1D2}" destId="{C3044159-D128-45A6-B14F-936CE470CDC5}" srcOrd="0" destOrd="0" presId="urn:microsoft.com/office/officeart/2005/8/layout/vProcess5"/>
    <dgm:cxn modelId="{2B4383C0-3C49-454D-9BB0-F006B5E0A51F}" srcId="{9A1BA4F5-14A7-4E6F-A369-0EF56D60B1D2}" destId="{208BC24E-B3D2-4B56-BDEC-664EB9815CCD}" srcOrd="2" destOrd="0" parTransId="{C44BA08C-3C7E-44F4-9531-D04366DF7FB1}" sibTransId="{0AFAFEA3-9B55-4AB5-ABD3-DE4B6221A95C}"/>
    <dgm:cxn modelId="{A5B0E8F5-4397-4943-BC32-0FA799D8CB67}" type="presOf" srcId="{BF9DE1AF-A712-4473-B3A6-D80B2977A827}" destId="{8EB265C3-DF54-48AA-A056-D27363BE25B3}" srcOrd="0" destOrd="0" presId="urn:microsoft.com/office/officeart/2005/8/layout/vProcess5"/>
    <dgm:cxn modelId="{483E9FD9-EE8D-4662-9960-781E8FD23099}" type="presParOf" srcId="{C3044159-D128-45A6-B14F-936CE470CDC5}" destId="{2745ACEF-7CBE-4C7D-A649-982E95CD647A}" srcOrd="0" destOrd="0" presId="urn:microsoft.com/office/officeart/2005/8/layout/vProcess5"/>
    <dgm:cxn modelId="{8ED15818-1C9D-483B-A492-48CC9191AC63}" type="presParOf" srcId="{C3044159-D128-45A6-B14F-936CE470CDC5}" destId="{8EB265C3-DF54-48AA-A056-D27363BE25B3}" srcOrd="1" destOrd="0" presId="urn:microsoft.com/office/officeart/2005/8/layout/vProcess5"/>
    <dgm:cxn modelId="{D91D8E0A-342C-47FE-8A2A-F2E86E2A22D7}" type="presParOf" srcId="{C3044159-D128-45A6-B14F-936CE470CDC5}" destId="{85618B93-BFAA-48B4-AD91-3A4E5833F144}" srcOrd="2" destOrd="0" presId="urn:microsoft.com/office/officeart/2005/8/layout/vProcess5"/>
    <dgm:cxn modelId="{74B2E721-C080-4FC9-BF2B-B2D28C5319A4}" type="presParOf" srcId="{C3044159-D128-45A6-B14F-936CE470CDC5}" destId="{7B41F9DD-624E-4933-9A49-687CAFB3E27B}" srcOrd="3" destOrd="0" presId="urn:microsoft.com/office/officeart/2005/8/layout/vProcess5"/>
    <dgm:cxn modelId="{07FAF1EA-A666-47E6-B23E-E81CAB2DDED4}" type="presParOf" srcId="{C3044159-D128-45A6-B14F-936CE470CDC5}" destId="{CFDBD12C-484A-4644-9015-D092C5B159B6}" srcOrd="4" destOrd="0" presId="urn:microsoft.com/office/officeart/2005/8/layout/vProcess5"/>
    <dgm:cxn modelId="{167DC559-17CE-44BA-9802-A7191E2408AF}" type="presParOf" srcId="{C3044159-D128-45A6-B14F-936CE470CDC5}" destId="{2C9A0BF7-91F0-466D-90C1-8DE0AC09CC5D}" srcOrd="5" destOrd="0" presId="urn:microsoft.com/office/officeart/2005/8/layout/vProcess5"/>
    <dgm:cxn modelId="{A340CC12-6029-4A35-BAFA-48A340D591A4}" type="presParOf" srcId="{C3044159-D128-45A6-B14F-936CE470CDC5}" destId="{56FE755B-ED50-41B7-85DC-698864F49F0E}" srcOrd="6" destOrd="0" presId="urn:microsoft.com/office/officeart/2005/8/layout/vProcess5"/>
    <dgm:cxn modelId="{5721C94A-A355-466C-9A26-077C97AE195C}" type="presParOf" srcId="{C3044159-D128-45A6-B14F-936CE470CDC5}" destId="{30B7FA74-8E16-4B17-A87F-7DAF7A29CFE4}" srcOrd="7" destOrd="0" presId="urn:microsoft.com/office/officeart/2005/8/layout/vProcess5"/>
    <dgm:cxn modelId="{BF738F7A-E515-4701-810B-C7463AA3A776}" type="presParOf" srcId="{C3044159-D128-45A6-B14F-936CE470CDC5}" destId="{2B7DC76B-4B29-43FF-9FE8-D8FB64273E1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C07B8-3348-4300-89B6-9AA4B63555BF}">
      <dsp:nvSpPr>
        <dsp:cNvPr id="0" name=""/>
        <dsp:cNvSpPr/>
      </dsp:nvSpPr>
      <dsp:spPr>
        <a:xfrm>
          <a:off x="-240065" y="691403"/>
          <a:ext cx="6635703" cy="1508138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019FC-90EC-4837-9B94-BC3ECA82D2A3}">
      <dsp:nvSpPr>
        <dsp:cNvPr id="0" name=""/>
        <dsp:cNvSpPr/>
      </dsp:nvSpPr>
      <dsp:spPr>
        <a:xfrm>
          <a:off x="216146" y="1030734"/>
          <a:ext cx="829476" cy="82947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DBD76-413F-4DC2-9EEB-FD33923BEDCA}">
      <dsp:nvSpPr>
        <dsp:cNvPr id="0" name=""/>
        <dsp:cNvSpPr/>
      </dsp:nvSpPr>
      <dsp:spPr>
        <a:xfrm>
          <a:off x="850214" y="517288"/>
          <a:ext cx="5857471" cy="150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11" tIns="159611" rIns="159611" bIns="15961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Behaviors and symptoms that signal the development of a behavioral health disorder often manifest two to four years before a disorder is present. </a:t>
          </a:r>
        </a:p>
      </dsp:txBody>
      <dsp:txXfrm>
        <a:off x="850214" y="517288"/>
        <a:ext cx="5857471" cy="1508138"/>
      </dsp:txXfrm>
    </dsp:sp>
    <dsp:sp modelId="{5B3B0632-9F39-4683-86A1-BEF06FD18F79}">
      <dsp:nvSpPr>
        <dsp:cNvPr id="0" name=""/>
        <dsp:cNvSpPr/>
      </dsp:nvSpPr>
      <dsp:spPr>
        <a:xfrm>
          <a:off x="-240065" y="2576576"/>
          <a:ext cx="6635703" cy="1778834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A2481-30B1-4C25-B285-8EDC9B6E8061}">
      <dsp:nvSpPr>
        <dsp:cNvPr id="0" name=""/>
        <dsp:cNvSpPr/>
      </dsp:nvSpPr>
      <dsp:spPr>
        <a:xfrm>
          <a:off x="216146" y="3051256"/>
          <a:ext cx="829476" cy="82947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3120B-A5C0-4335-9EFB-0798AA0BBC5F}">
      <dsp:nvSpPr>
        <dsp:cNvPr id="0" name=""/>
        <dsp:cNvSpPr/>
      </dsp:nvSpPr>
      <dsp:spPr>
        <a:xfrm>
          <a:off x="1333752" y="2576901"/>
          <a:ext cx="4890395" cy="150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11" tIns="159611" rIns="159611" bIns="15961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Cost-benefit ratios for early treatment and prevention programs for addictions and mental health programs range from 1:2 to 1:10. This means a $1 investment yields $2 to $10 savings in health costs, criminal and juvenile justice costs, educational costs, and lost productivity.(SAMSHA)</a:t>
          </a:r>
        </a:p>
      </dsp:txBody>
      <dsp:txXfrm>
        <a:off x="1333752" y="2576901"/>
        <a:ext cx="4890395" cy="1508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265C3-DF54-48AA-A056-D27363BE25B3}">
      <dsp:nvSpPr>
        <dsp:cNvPr id="0" name=""/>
        <dsp:cNvSpPr/>
      </dsp:nvSpPr>
      <dsp:spPr>
        <a:xfrm>
          <a:off x="0" y="0"/>
          <a:ext cx="8032128" cy="1234665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9 out of 10 people who abuse or are addicted to nicotine, alcohol or other drugs began using these substances before they were 18  </a:t>
          </a:r>
        </a:p>
      </dsp:txBody>
      <dsp:txXfrm>
        <a:off x="36162" y="36162"/>
        <a:ext cx="6699828" cy="1162341"/>
      </dsp:txXfrm>
    </dsp:sp>
    <dsp:sp modelId="{85618B93-BFAA-48B4-AD91-3A4E5833F144}">
      <dsp:nvSpPr>
        <dsp:cNvPr id="0" name=""/>
        <dsp:cNvSpPr/>
      </dsp:nvSpPr>
      <dsp:spPr>
        <a:xfrm>
          <a:off x="708717" y="1440442"/>
          <a:ext cx="8032128" cy="1234665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People who began using addictive substances before age 15 are nearly 7 times likelier to develop a substance problem than those who delay first use until age 21 or older</a:t>
          </a:r>
        </a:p>
      </dsp:txBody>
      <dsp:txXfrm>
        <a:off x="744879" y="1476604"/>
        <a:ext cx="6448554" cy="1162341"/>
      </dsp:txXfrm>
    </dsp:sp>
    <dsp:sp modelId="{7B41F9DD-624E-4933-9A49-687CAFB3E27B}">
      <dsp:nvSpPr>
        <dsp:cNvPr id="0" name=""/>
        <dsp:cNvSpPr/>
      </dsp:nvSpPr>
      <dsp:spPr>
        <a:xfrm>
          <a:off x="1417434" y="2880885"/>
          <a:ext cx="8032128" cy="1234665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Every year that substance use is delayed during the period of adolescent brain development, the risk of addiction and substance abuse decreases (www.centeronaddiction.org)</a:t>
          </a:r>
        </a:p>
      </dsp:txBody>
      <dsp:txXfrm>
        <a:off x="1453596" y="2917047"/>
        <a:ext cx="6448554" cy="1162341"/>
      </dsp:txXfrm>
    </dsp:sp>
    <dsp:sp modelId="{CFDBD12C-484A-4644-9015-D092C5B159B6}">
      <dsp:nvSpPr>
        <dsp:cNvPr id="0" name=""/>
        <dsp:cNvSpPr/>
      </dsp:nvSpPr>
      <dsp:spPr>
        <a:xfrm>
          <a:off x="7229596" y="936287"/>
          <a:ext cx="802532" cy="8025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10166" y="936287"/>
        <a:ext cx="441392" cy="603905"/>
      </dsp:txXfrm>
    </dsp:sp>
    <dsp:sp modelId="{2C9A0BF7-91F0-466D-90C1-8DE0AC09CC5D}">
      <dsp:nvSpPr>
        <dsp:cNvPr id="0" name=""/>
        <dsp:cNvSpPr/>
      </dsp:nvSpPr>
      <dsp:spPr>
        <a:xfrm>
          <a:off x="7938313" y="2368499"/>
          <a:ext cx="802532" cy="8025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118883" y="2368499"/>
        <a:ext cx="441392" cy="603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C0BF7-C328-4EAA-A8E3-15B5F10FEB13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E0D2C-5FC7-41EA-ACC2-92455B4C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A5025-17C7-4974-945F-BA7B2AFEDD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0D2C-5FC7-41EA-ACC2-92455B4C70B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68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all grades levels males gamble at higher rates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0D2C-5FC7-41EA-ACC2-92455B4C70B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3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https://www.samhsa.gov/prevention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0BD9-CAFE-4D10-ACC0-E80AD51D46A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https://www.centeronaddiction.org/addiction-prevention/teenage-addiction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0BD9-CAFE-4D10-ACC0-E80AD51D46A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8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136 survey omitted due to inconsistent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0D2C-5FC7-41EA-ACC2-92455B4C70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5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136 surveys omitted from sample due to inconsistencies in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0D2C-5FC7-41EA-ACC2-92455B4C70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significant gender differences for tobacco (cigarettes) or E-Cig use.</a:t>
            </a:r>
          </a:p>
          <a:p>
            <a:r>
              <a:rPr lang="en-US" dirty="0"/>
              <a:t>In grades 6-8,  Hispanic students use E-cigs at higher rates than other races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0D2C-5FC7-41EA-ACC2-92455B4C70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middle school, significantly more Black students binge drink (5+ drinks in one occasion) in the past </a:t>
            </a:r>
            <a:r>
              <a:rPr lang="en-US" dirty="0" err="1"/>
              <a:t>mo</a:t>
            </a:r>
            <a:r>
              <a:rPr lang="en-US" dirty="0"/>
              <a:t>, compared to white non-Hispanic students (9%) vs. 2%-more males binge drink or drink 4+ drinks on once occasion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0D2C-5FC7-41EA-ACC2-92455B4C70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Males in the high school perceive alcohol as more accessible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0D2C-5FC7-41EA-ACC2-92455B4C70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86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Hispanic middle school students use marijuana at higher rates than white non-Hispanic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0D2C-5FC7-41EA-ACC2-92455B4C70B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7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E60A3-C9BA-40A8-909E-9B77ED1F1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C877C-8A1C-44C5-840F-B8ED1CE05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96450-5A4A-40C9-A0F5-69C9566DA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7D16-CEFF-4D5F-B719-665A2F03119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09250-541E-41F9-9B95-D1A7E171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C3331-9970-4089-AEE4-55D2915A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71A7-F16E-40FD-9BBA-04E08F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25D4-895B-445D-A311-C4FB5728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EC419-0520-46FD-A4DD-C7743DB3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4108C-91D2-4837-AF99-DC931F90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7D16-CEFF-4D5F-B719-665A2F03119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1250A-68FA-4953-9D6D-404CC458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DAA93-20EC-4988-9831-BC7F936B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71A7-F16E-40FD-9BBA-04E08F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22ACB-5A52-48D0-A183-F73699572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0762E-9D73-4580-85D0-C2F962ACB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41074-9615-4868-8F08-65690E67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7D16-CEFF-4D5F-B719-665A2F03119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D242C-1076-4070-8420-EF0013E8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C634-4C96-4DE5-A470-95F328E0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71A7-F16E-40FD-9BBA-04E08F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6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4765-102F-49D2-847D-482CF090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54143-B2BC-4F75-9427-16B502D85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D8182-E43D-4E55-8013-5B4E4B3F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7D16-CEFF-4D5F-B719-665A2F03119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499FC-2516-4765-A7ED-E23F3B1A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FAF8C-E1A3-4A14-A372-02417C24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71A7-F16E-40FD-9BBA-04E08F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2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8499-D8A4-4987-8D04-B3265606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DFA0A-CD45-4699-AE64-A405B1C9B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EAAC1-D0F5-4D2B-8DCD-DA8B87F0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7D16-CEFF-4D5F-B719-665A2F03119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CA14E-1063-4E73-BF3A-3CC11C1D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E2845-A5DE-47D0-9037-19BDFAC8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71A7-F16E-40FD-9BBA-04E08F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7A1B-A793-459D-8940-9A812D30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61619-D89A-4504-99A1-74D882DFA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EF7E1-3678-4D8F-89E7-18C4A30EC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D73C1-F1EB-47B4-B40B-C05D3A9A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7D16-CEFF-4D5F-B719-665A2F03119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17AB3-F0A7-4FB1-8AE6-69150816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4D10A-0C54-4FA1-99E2-621D87BD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71A7-F16E-40FD-9BBA-04E08F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0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C6240-6A61-4182-AEA3-99166329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6B098-132A-463E-8A91-ED57281F7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CFA69-7F7F-402D-9947-58513E138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297C9-0F48-40C9-8407-4EEF2C3BF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36604-EB2C-4E08-A47D-2960488B3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42DD0-5C31-4845-86A0-588EA77D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7D16-CEFF-4D5F-B719-665A2F03119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FC8A1-5279-4F58-961C-0D0274D5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62567-203F-49F7-B6A8-B3B7A221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71A7-F16E-40FD-9BBA-04E08F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4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26F3-F049-4BD6-AF19-47E1D3BD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19A92-1C64-4BFB-960D-AF4FAE45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7D16-CEFF-4D5F-B719-665A2F03119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6CCD9-671D-4BE7-BCDF-6B9BF23F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968AF-F72A-42F7-9510-C55E3810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71A7-F16E-40FD-9BBA-04E08F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3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8F6A8-E5C7-429D-AFEC-DF145A12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7D16-CEFF-4D5F-B719-665A2F03119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B3A96-2348-4ADB-855E-FBEAD3D4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97E5C-5139-4FC1-9D4B-A79305AB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71A7-F16E-40FD-9BBA-04E08F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21B3-04EC-4853-BC14-8E93A5A0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BD2D9-B123-4F8F-BE9D-B1256415E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E49E8-D90B-4549-BECA-95210112B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09B2B-7284-4E4F-8262-01FBFCBC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7D16-CEFF-4D5F-B719-665A2F03119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772C3-44BB-44F5-920A-F140CC00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5C5BD-0DD1-4F5E-B8A9-0152B874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71A7-F16E-40FD-9BBA-04E08F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2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1452-B21C-42D6-A21D-5120BBE9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FAB19-A32A-4863-A4DF-CC8EAC27E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F7B08-936C-4552-844D-CAF400BA8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5D1F0-C2B0-4F07-8594-867B7EDD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7D16-CEFF-4D5F-B719-665A2F03119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D6E31-D20F-4374-BB41-FD4D664A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5CDBC-FA6B-4B64-8451-E3C48B61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71A7-F16E-40FD-9BBA-04E08F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4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5EF91-718A-40BD-9141-BAF30FD3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38076-7BEE-4686-BC8F-4E93F71A6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BADA2-326B-406A-ADD8-0CD18196A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D7D16-CEFF-4D5F-B719-665A2F03119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0FCA0-004B-42AB-87F8-A0D4448B4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376A8-D943-4C33-B181-A518D5B19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71A7-F16E-40FD-9BBA-04E08F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5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ETCSURVEYRESPONS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5196-7CE8-4E39-8297-9B13CF101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Enfield Student Survey Outcomes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37F22-1629-4FDA-A7CD-6A57F22C2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Presented April 2020</a:t>
            </a:r>
          </a:p>
          <a:p>
            <a:r>
              <a:rPr lang="en-US" dirty="0">
                <a:latin typeface="Garamond" panose="02020404030301010803" pitchFamily="18" charset="0"/>
              </a:rPr>
              <a:t>Presented by Bonnie Smith, MPH, CPH, CPS</a:t>
            </a:r>
          </a:p>
        </p:txBody>
      </p:sp>
      <p:grpSp>
        <p:nvGrpSpPr>
          <p:cNvPr id="4" name="Group 97">
            <a:extLst>
              <a:ext uri="{FF2B5EF4-FFF2-40B4-BE49-F238E27FC236}">
                <a16:creationId xmlns:a16="http://schemas.microsoft.com/office/drawing/2014/main" id="{81745DA6-5DEC-44E8-844B-ACBD6704E177}"/>
              </a:ext>
            </a:extLst>
          </p:cNvPr>
          <p:cNvGrpSpPr/>
          <p:nvPr/>
        </p:nvGrpSpPr>
        <p:grpSpPr>
          <a:xfrm>
            <a:off x="4233" y="5715000"/>
            <a:ext cx="12192001" cy="1676400"/>
            <a:chOff x="0" y="0"/>
            <a:chExt cx="12192000" cy="1676400"/>
          </a:xfrm>
        </p:grpSpPr>
        <p:pic>
          <p:nvPicPr>
            <p:cNvPr id="5" name="BWSC19_footer_ppt.png">
              <a:extLst>
                <a:ext uri="{FF2B5EF4-FFF2-40B4-BE49-F238E27FC236}">
                  <a16:creationId xmlns:a16="http://schemas.microsoft.com/office/drawing/2014/main" id="{C7D8DFBD-1C33-4938-A575-4F010701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9" b="39"/>
            <a:stretch>
              <a:fillRect/>
            </a:stretch>
          </p:blipFill>
          <p:spPr>
            <a:xfrm>
              <a:off x="0" y="0"/>
              <a:ext cx="12192000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Shape 96">
              <a:extLst>
                <a:ext uri="{FF2B5EF4-FFF2-40B4-BE49-F238E27FC236}">
                  <a16:creationId xmlns:a16="http://schemas.microsoft.com/office/drawing/2014/main" id="{98382B81-A92E-4305-96BD-765A97429C58}"/>
                </a:ext>
              </a:extLst>
            </p:cNvPr>
            <p:cNvSpPr/>
            <p:nvPr/>
          </p:nvSpPr>
          <p:spPr>
            <a:xfrm>
              <a:off x="0" y="1346200"/>
              <a:ext cx="121920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t">
              <a:noAutofit/>
            </a:bodyPr>
            <a:lstStyle/>
            <a:p>
              <a:pPr algn="r">
                <a:defRPr sz="1200">
                  <a:solidFill>
                    <a:srgbClr val="888888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668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8B79AB1-DAF8-4A41-98B0-2B7F40E3C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616760"/>
              </p:ext>
            </p:extLst>
          </p:nvPr>
        </p:nvGraphicFramePr>
        <p:xfrm>
          <a:off x="481263" y="529388"/>
          <a:ext cx="11189369" cy="591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011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216F096-36C1-4794-A6D7-951CC18D2C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029022"/>
              </p:ext>
            </p:extLst>
          </p:nvPr>
        </p:nvGraphicFramePr>
        <p:xfrm>
          <a:off x="368530" y="199505"/>
          <a:ext cx="11454939" cy="628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400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58D4C6B-465C-4A72-9456-222FA0737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299069"/>
              </p:ext>
            </p:extLst>
          </p:nvPr>
        </p:nvGraphicFramePr>
        <p:xfrm>
          <a:off x="409074" y="385012"/>
          <a:ext cx="11381873" cy="601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305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A450F2-3DBC-4599-8FF5-99A47E20EE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371090"/>
              </p:ext>
            </p:extLst>
          </p:nvPr>
        </p:nvGraphicFramePr>
        <p:xfrm>
          <a:off x="393469" y="270164"/>
          <a:ext cx="11405061" cy="631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383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3FA6000-CAA3-4C8C-850B-523BF7C36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735857"/>
              </p:ext>
            </p:extLst>
          </p:nvPr>
        </p:nvGraphicFramePr>
        <p:xfrm>
          <a:off x="336885" y="365760"/>
          <a:ext cx="11405936" cy="617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73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5196-7CE8-4E39-8297-9B13CF101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Student Perceptions of Substance Use-Risk 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37F22-1629-4FDA-A7CD-6A57F22C2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4" name="Group 97">
            <a:extLst>
              <a:ext uri="{FF2B5EF4-FFF2-40B4-BE49-F238E27FC236}">
                <a16:creationId xmlns:a16="http://schemas.microsoft.com/office/drawing/2014/main" id="{81745DA6-5DEC-44E8-844B-ACBD6704E177}"/>
              </a:ext>
            </a:extLst>
          </p:cNvPr>
          <p:cNvGrpSpPr/>
          <p:nvPr/>
        </p:nvGrpSpPr>
        <p:grpSpPr>
          <a:xfrm>
            <a:off x="4233" y="5715000"/>
            <a:ext cx="12192001" cy="1676400"/>
            <a:chOff x="0" y="0"/>
            <a:chExt cx="12192000" cy="1676400"/>
          </a:xfrm>
        </p:grpSpPr>
        <p:pic>
          <p:nvPicPr>
            <p:cNvPr id="5" name="BWSC19_footer_ppt.png">
              <a:extLst>
                <a:ext uri="{FF2B5EF4-FFF2-40B4-BE49-F238E27FC236}">
                  <a16:creationId xmlns:a16="http://schemas.microsoft.com/office/drawing/2014/main" id="{C7D8DFBD-1C33-4938-A575-4F010701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9" b="39"/>
            <a:stretch>
              <a:fillRect/>
            </a:stretch>
          </p:blipFill>
          <p:spPr>
            <a:xfrm>
              <a:off x="0" y="0"/>
              <a:ext cx="12192000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Shape 96">
              <a:extLst>
                <a:ext uri="{FF2B5EF4-FFF2-40B4-BE49-F238E27FC236}">
                  <a16:creationId xmlns:a16="http://schemas.microsoft.com/office/drawing/2014/main" id="{98382B81-A92E-4305-96BD-765A97429C58}"/>
                </a:ext>
              </a:extLst>
            </p:cNvPr>
            <p:cNvSpPr/>
            <p:nvPr/>
          </p:nvSpPr>
          <p:spPr>
            <a:xfrm>
              <a:off x="0" y="1346200"/>
              <a:ext cx="121920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t">
              <a:noAutofit/>
            </a:bodyPr>
            <a:lstStyle/>
            <a:p>
              <a:pPr algn="r">
                <a:defRPr sz="1200">
                  <a:solidFill>
                    <a:srgbClr val="888888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51262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28D31C-881E-4A27-AB3F-2DFCEF8B8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688421"/>
              </p:ext>
            </p:extLst>
          </p:nvPr>
        </p:nvGraphicFramePr>
        <p:xfrm>
          <a:off x="240632" y="360947"/>
          <a:ext cx="11598441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638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2F646DA-91DE-4D40-A7CB-F1745F665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640404"/>
              </p:ext>
            </p:extLst>
          </p:nvPr>
        </p:nvGraphicFramePr>
        <p:xfrm>
          <a:off x="505326" y="264695"/>
          <a:ext cx="11261557" cy="62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5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3E834B5-CE8E-429F-AFE8-113F40DD4B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369573"/>
              </p:ext>
            </p:extLst>
          </p:nvPr>
        </p:nvGraphicFramePr>
        <p:xfrm>
          <a:off x="385012" y="216568"/>
          <a:ext cx="11598442" cy="637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78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5196-7CE8-4E39-8297-9B13CF101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Tobacco and E-Cigarette Use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37F22-1629-4FDA-A7CD-6A57F22C2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4" name="Group 97">
            <a:extLst>
              <a:ext uri="{FF2B5EF4-FFF2-40B4-BE49-F238E27FC236}">
                <a16:creationId xmlns:a16="http://schemas.microsoft.com/office/drawing/2014/main" id="{81745DA6-5DEC-44E8-844B-ACBD6704E177}"/>
              </a:ext>
            </a:extLst>
          </p:cNvPr>
          <p:cNvGrpSpPr/>
          <p:nvPr/>
        </p:nvGrpSpPr>
        <p:grpSpPr>
          <a:xfrm>
            <a:off x="4233" y="5715000"/>
            <a:ext cx="12192001" cy="1676400"/>
            <a:chOff x="0" y="0"/>
            <a:chExt cx="12192000" cy="1676400"/>
          </a:xfrm>
        </p:grpSpPr>
        <p:pic>
          <p:nvPicPr>
            <p:cNvPr id="5" name="BWSC19_footer_ppt.png">
              <a:extLst>
                <a:ext uri="{FF2B5EF4-FFF2-40B4-BE49-F238E27FC236}">
                  <a16:creationId xmlns:a16="http://schemas.microsoft.com/office/drawing/2014/main" id="{C7D8DFBD-1C33-4938-A575-4F010701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9" b="39"/>
            <a:stretch>
              <a:fillRect/>
            </a:stretch>
          </p:blipFill>
          <p:spPr>
            <a:xfrm>
              <a:off x="0" y="0"/>
              <a:ext cx="12192000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Shape 96">
              <a:extLst>
                <a:ext uri="{FF2B5EF4-FFF2-40B4-BE49-F238E27FC236}">
                  <a16:creationId xmlns:a16="http://schemas.microsoft.com/office/drawing/2014/main" id="{98382B81-A92E-4305-96BD-765A97429C58}"/>
                </a:ext>
              </a:extLst>
            </p:cNvPr>
            <p:cNvSpPr/>
            <p:nvPr/>
          </p:nvSpPr>
          <p:spPr>
            <a:xfrm>
              <a:off x="0" y="1346200"/>
              <a:ext cx="121920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t">
              <a:noAutofit/>
            </a:bodyPr>
            <a:lstStyle/>
            <a:p>
              <a:pPr algn="r">
                <a:defRPr sz="1200">
                  <a:solidFill>
                    <a:srgbClr val="888888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255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C1DAF4-2F5B-4356-BC99-F963B2E5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ETC Vision &amp; Mission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BD8FDA-65DC-42ED-9E0C-5C94C07F7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sz="1700" b="1" dirty="0">
                <a:solidFill>
                  <a:srgbClr val="FFFFFF"/>
                </a:solidFill>
              </a:rPr>
              <a:t>Vision: </a:t>
            </a:r>
            <a:r>
              <a:rPr lang="en-US" sz="1700" dirty="0">
                <a:solidFill>
                  <a:srgbClr val="FFFFFF"/>
                </a:solidFill>
              </a:rPr>
              <a:t>The Enfield Together Coalition envisions a community moving forward drug free and finishing strong.</a:t>
            </a:r>
          </a:p>
          <a:p>
            <a:pPr marL="0" indent="0"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n-US" sz="1700" b="1" dirty="0">
                <a:solidFill>
                  <a:srgbClr val="FFFFFF"/>
                </a:solidFill>
              </a:rPr>
              <a:t>Mission:</a:t>
            </a:r>
            <a:r>
              <a:rPr lang="en-US" sz="1700" dirty="0">
                <a:solidFill>
                  <a:srgbClr val="FFFFFF"/>
                </a:solidFill>
              </a:rPr>
              <a:t> We are dedicated to reducing and preventing underage drinking and substance use in Enfield through raising awareness, educating pare</a:t>
            </a:r>
          </a:p>
          <a:p>
            <a:pPr marL="0" indent="0">
              <a:lnSpc>
                <a:spcPct val="90000"/>
              </a:lnSpc>
            </a:pPr>
            <a:r>
              <a:rPr lang="en-US" sz="1700" dirty="0" err="1">
                <a:solidFill>
                  <a:srgbClr val="FFFFFF"/>
                </a:solidFill>
              </a:rPr>
              <a:t>nts</a:t>
            </a:r>
            <a:r>
              <a:rPr lang="en-US" sz="1700" dirty="0">
                <a:solidFill>
                  <a:srgbClr val="FFFFFF"/>
                </a:solidFill>
              </a:rPr>
              <a:t>/youth, and enforcing underage drinking laws.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4139056-0136-4521-B271-383A76176875}"/>
              </a:ext>
            </a:extLst>
          </p:cNvPr>
          <p:cNvSpPr txBox="1">
            <a:spLocks/>
          </p:cNvSpPr>
          <p:nvPr/>
        </p:nvSpPr>
        <p:spPr>
          <a:xfrm>
            <a:off x="6545179" y="1027906"/>
            <a:ext cx="5077325" cy="4795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b="1" dirty="0">
                <a:latin typeface="Garamond" panose="02020404030301010803" pitchFamily="18" charset="0"/>
              </a:rPr>
              <a:t>Vision: </a:t>
            </a:r>
            <a:r>
              <a:rPr lang="en-US" dirty="0">
                <a:latin typeface="Garamond" panose="02020404030301010803" pitchFamily="18" charset="0"/>
              </a:rPr>
              <a:t>The Enfield Together Coalition envisions a community moving forward drug free and finishing strong.</a:t>
            </a:r>
          </a:p>
          <a:p>
            <a:pPr marL="0" indent="0"/>
            <a:endParaRPr lang="en-US" dirty="0">
              <a:latin typeface="Garamond" panose="02020404030301010803" pitchFamily="18" charset="0"/>
            </a:endParaRPr>
          </a:p>
          <a:p>
            <a:pPr marL="0" indent="0"/>
            <a:r>
              <a:rPr lang="en-US" b="1" dirty="0">
                <a:latin typeface="Garamond" panose="02020404030301010803" pitchFamily="18" charset="0"/>
              </a:rPr>
              <a:t>Mission:</a:t>
            </a:r>
            <a:r>
              <a:rPr lang="en-US" dirty="0">
                <a:latin typeface="Garamond" panose="02020404030301010803" pitchFamily="18" charset="0"/>
              </a:rPr>
              <a:t> We are dedicated to reducing and preventing underage drinking and substance use in Enfield through raising awareness, educating parents/youth, and enforcing underage drinking laws.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72C25379-8FA5-4E9A-A3A2-D34B97B3E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64" y="2177959"/>
            <a:ext cx="4565536" cy="24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76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3275347-70E9-4171-8364-051D7A445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231326"/>
              </p:ext>
            </p:extLst>
          </p:nvPr>
        </p:nvGraphicFramePr>
        <p:xfrm>
          <a:off x="548639" y="365759"/>
          <a:ext cx="10956175" cy="5769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197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478D934-92FD-43E3-9547-2621A621D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018677"/>
              </p:ext>
            </p:extLst>
          </p:nvPr>
        </p:nvGraphicFramePr>
        <p:xfrm>
          <a:off x="540327" y="168443"/>
          <a:ext cx="10972799" cy="623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87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5196-7CE8-4E39-8297-9B13CF101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Alcohol Use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37F22-1629-4FDA-A7CD-6A57F22C2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4" name="Group 97">
            <a:extLst>
              <a:ext uri="{FF2B5EF4-FFF2-40B4-BE49-F238E27FC236}">
                <a16:creationId xmlns:a16="http://schemas.microsoft.com/office/drawing/2014/main" id="{81745DA6-5DEC-44E8-844B-ACBD6704E177}"/>
              </a:ext>
            </a:extLst>
          </p:cNvPr>
          <p:cNvGrpSpPr/>
          <p:nvPr/>
        </p:nvGrpSpPr>
        <p:grpSpPr>
          <a:xfrm>
            <a:off x="4233" y="5715000"/>
            <a:ext cx="12192001" cy="1676400"/>
            <a:chOff x="0" y="0"/>
            <a:chExt cx="12192000" cy="1676400"/>
          </a:xfrm>
        </p:grpSpPr>
        <p:pic>
          <p:nvPicPr>
            <p:cNvPr id="5" name="BWSC19_footer_ppt.png">
              <a:extLst>
                <a:ext uri="{FF2B5EF4-FFF2-40B4-BE49-F238E27FC236}">
                  <a16:creationId xmlns:a16="http://schemas.microsoft.com/office/drawing/2014/main" id="{C7D8DFBD-1C33-4938-A575-4F010701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9" b="39"/>
            <a:stretch>
              <a:fillRect/>
            </a:stretch>
          </p:blipFill>
          <p:spPr>
            <a:xfrm>
              <a:off x="0" y="0"/>
              <a:ext cx="12192000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Shape 96">
              <a:extLst>
                <a:ext uri="{FF2B5EF4-FFF2-40B4-BE49-F238E27FC236}">
                  <a16:creationId xmlns:a16="http://schemas.microsoft.com/office/drawing/2014/main" id="{98382B81-A92E-4305-96BD-765A97429C58}"/>
                </a:ext>
              </a:extLst>
            </p:cNvPr>
            <p:cNvSpPr/>
            <p:nvPr/>
          </p:nvSpPr>
          <p:spPr>
            <a:xfrm>
              <a:off x="0" y="1346200"/>
              <a:ext cx="121920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t">
              <a:noAutofit/>
            </a:bodyPr>
            <a:lstStyle/>
            <a:p>
              <a:pPr algn="r">
                <a:defRPr sz="1200">
                  <a:solidFill>
                    <a:srgbClr val="888888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6538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54D8F0C-2AFB-44EC-86DC-F5D7E829BD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601352"/>
              </p:ext>
            </p:extLst>
          </p:nvPr>
        </p:nvGraphicFramePr>
        <p:xfrm>
          <a:off x="299259" y="192504"/>
          <a:ext cx="11637818" cy="642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8261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D4CC221-A2F4-4049-B089-B11811EA5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456202"/>
              </p:ext>
            </p:extLst>
          </p:nvPr>
        </p:nvGraphicFramePr>
        <p:xfrm>
          <a:off x="296779" y="205630"/>
          <a:ext cx="11598442" cy="608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996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6EEFE90-D609-42A9-8501-D1A5A8DF4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341937"/>
              </p:ext>
            </p:extLst>
          </p:nvPr>
        </p:nvGraphicFramePr>
        <p:xfrm>
          <a:off x="249382" y="481264"/>
          <a:ext cx="11787447" cy="616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538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5A09A8B-2A4D-4CBD-9214-8EDD1725A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858460"/>
              </p:ext>
            </p:extLst>
          </p:nvPr>
        </p:nvGraphicFramePr>
        <p:xfrm>
          <a:off x="365760" y="216131"/>
          <a:ext cx="11405061" cy="638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808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777BD93-DBD2-4E57-8A2C-924B1B26F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833515"/>
              </p:ext>
            </p:extLst>
          </p:nvPr>
        </p:nvGraphicFramePr>
        <p:xfrm>
          <a:off x="264695" y="216568"/>
          <a:ext cx="11622505" cy="628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375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A761BD-07EE-4E84-A7DF-BB3AAC3C3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99650"/>
              </p:ext>
            </p:extLst>
          </p:nvPr>
        </p:nvGraphicFramePr>
        <p:xfrm>
          <a:off x="216568" y="216568"/>
          <a:ext cx="11574379" cy="642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6571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0D66DB-FE7F-40B2-82CE-486DD6FB4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97901"/>
              </p:ext>
            </p:extLst>
          </p:nvPr>
        </p:nvGraphicFramePr>
        <p:xfrm>
          <a:off x="385011" y="192506"/>
          <a:ext cx="11502189" cy="630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513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3" y="347699"/>
            <a:ext cx="11571315" cy="114276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SAMHSA’s Strategic Prevention Framework and How Data Are Applied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08" y="1899414"/>
            <a:ext cx="4347274" cy="4328907"/>
          </a:xfrm>
        </p:spPr>
      </p:pic>
      <p:sp>
        <p:nvSpPr>
          <p:cNvPr id="6" name="TextBox 5"/>
          <p:cNvSpPr txBox="1"/>
          <p:nvPr/>
        </p:nvSpPr>
        <p:spPr>
          <a:xfrm>
            <a:off x="4521644" y="1437749"/>
            <a:ext cx="275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Prioritize problems and community needs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9423" y="2903873"/>
            <a:ext cx="218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Build or increase community buy 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3252" y="5497791"/>
            <a:ext cx="2635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Prioritize risk factors and identifying evidence-based strategies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1560" y="2542940"/>
            <a:ext cx="1908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Measure success, prove value (outcomes)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0609" y="4549136"/>
            <a:ext cx="15307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ID subpopulations and health disparities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2848" y="3019515"/>
            <a:ext cx="1426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Demonstrate value, secure funding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7008" y="5442081"/>
            <a:ext cx="2635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Guide adaptation of EBPPP; increase community awareness; feed social marketing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331907" y="3181200"/>
            <a:ext cx="398746" cy="2192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7034021" y="5425203"/>
            <a:ext cx="239231" cy="145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455902" y="1899415"/>
            <a:ext cx="19" cy="190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1"/>
            <a:endCxn id="10" idx="1"/>
          </p:cNvCxnSpPr>
          <p:nvPr/>
        </p:nvCxnSpPr>
        <p:spPr>
          <a:xfrm>
            <a:off x="1761560" y="300460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55455" y="3183371"/>
            <a:ext cx="278606" cy="182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18159" y="5425203"/>
            <a:ext cx="195850" cy="145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475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5196-7CE8-4E39-8297-9B13CF101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Marijuana Use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37F22-1629-4FDA-A7CD-6A57F22C2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4" name="Group 97">
            <a:extLst>
              <a:ext uri="{FF2B5EF4-FFF2-40B4-BE49-F238E27FC236}">
                <a16:creationId xmlns:a16="http://schemas.microsoft.com/office/drawing/2014/main" id="{81745DA6-5DEC-44E8-844B-ACBD6704E177}"/>
              </a:ext>
            </a:extLst>
          </p:cNvPr>
          <p:cNvGrpSpPr/>
          <p:nvPr/>
        </p:nvGrpSpPr>
        <p:grpSpPr>
          <a:xfrm>
            <a:off x="4233" y="5715000"/>
            <a:ext cx="12192001" cy="1676400"/>
            <a:chOff x="0" y="0"/>
            <a:chExt cx="12192000" cy="1676400"/>
          </a:xfrm>
        </p:grpSpPr>
        <p:pic>
          <p:nvPicPr>
            <p:cNvPr id="5" name="BWSC19_footer_ppt.png">
              <a:extLst>
                <a:ext uri="{FF2B5EF4-FFF2-40B4-BE49-F238E27FC236}">
                  <a16:creationId xmlns:a16="http://schemas.microsoft.com/office/drawing/2014/main" id="{C7D8DFBD-1C33-4938-A575-4F010701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9" b="39"/>
            <a:stretch>
              <a:fillRect/>
            </a:stretch>
          </p:blipFill>
          <p:spPr>
            <a:xfrm>
              <a:off x="0" y="0"/>
              <a:ext cx="12192000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Shape 96">
              <a:extLst>
                <a:ext uri="{FF2B5EF4-FFF2-40B4-BE49-F238E27FC236}">
                  <a16:creationId xmlns:a16="http://schemas.microsoft.com/office/drawing/2014/main" id="{98382B81-A92E-4305-96BD-765A97429C58}"/>
                </a:ext>
              </a:extLst>
            </p:cNvPr>
            <p:cNvSpPr/>
            <p:nvPr/>
          </p:nvSpPr>
          <p:spPr>
            <a:xfrm>
              <a:off x="0" y="1346200"/>
              <a:ext cx="121920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t">
              <a:noAutofit/>
            </a:bodyPr>
            <a:lstStyle/>
            <a:p>
              <a:pPr algn="r">
                <a:defRPr sz="1200">
                  <a:solidFill>
                    <a:srgbClr val="888888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3002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15AB8BE-7A51-4F8A-B349-A2EF9EA89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010239"/>
              </p:ext>
            </p:extLst>
          </p:nvPr>
        </p:nvGraphicFramePr>
        <p:xfrm>
          <a:off x="312821" y="433138"/>
          <a:ext cx="11502189" cy="6184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3139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79F253-252E-42DA-AC9E-6DC6D02BB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568188"/>
              </p:ext>
            </p:extLst>
          </p:nvPr>
        </p:nvGraphicFramePr>
        <p:xfrm>
          <a:off x="433137" y="312821"/>
          <a:ext cx="11309683" cy="603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9447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35734BF-C00B-4CDF-980B-56762CEF2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726166"/>
              </p:ext>
            </p:extLst>
          </p:nvPr>
        </p:nvGraphicFramePr>
        <p:xfrm>
          <a:off x="385012" y="433137"/>
          <a:ext cx="11381872" cy="606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130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5196-7CE8-4E39-8297-9B13CF101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Prescription Drug and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 Heroin Use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37F22-1629-4FDA-A7CD-6A57F22C2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4" name="Group 97">
            <a:extLst>
              <a:ext uri="{FF2B5EF4-FFF2-40B4-BE49-F238E27FC236}">
                <a16:creationId xmlns:a16="http://schemas.microsoft.com/office/drawing/2014/main" id="{81745DA6-5DEC-44E8-844B-ACBD6704E177}"/>
              </a:ext>
            </a:extLst>
          </p:cNvPr>
          <p:cNvGrpSpPr/>
          <p:nvPr/>
        </p:nvGrpSpPr>
        <p:grpSpPr>
          <a:xfrm>
            <a:off x="4233" y="5715000"/>
            <a:ext cx="12192001" cy="1676400"/>
            <a:chOff x="0" y="0"/>
            <a:chExt cx="12192000" cy="1676400"/>
          </a:xfrm>
        </p:grpSpPr>
        <p:pic>
          <p:nvPicPr>
            <p:cNvPr id="5" name="BWSC19_footer_ppt.png">
              <a:extLst>
                <a:ext uri="{FF2B5EF4-FFF2-40B4-BE49-F238E27FC236}">
                  <a16:creationId xmlns:a16="http://schemas.microsoft.com/office/drawing/2014/main" id="{C7D8DFBD-1C33-4938-A575-4F010701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9" b="39"/>
            <a:stretch>
              <a:fillRect/>
            </a:stretch>
          </p:blipFill>
          <p:spPr>
            <a:xfrm>
              <a:off x="0" y="0"/>
              <a:ext cx="12192000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Shape 96">
              <a:extLst>
                <a:ext uri="{FF2B5EF4-FFF2-40B4-BE49-F238E27FC236}">
                  <a16:creationId xmlns:a16="http://schemas.microsoft.com/office/drawing/2014/main" id="{98382B81-A92E-4305-96BD-765A97429C58}"/>
                </a:ext>
              </a:extLst>
            </p:cNvPr>
            <p:cNvSpPr/>
            <p:nvPr/>
          </p:nvSpPr>
          <p:spPr>
            <a:xfrm>
              <a:off x="0" y="1346200"/>
              <a:ext cx="121920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t">
              <a:noAutofit/>
            </a:bodyPr>
            <a:lstStyle/>
            <a:p>
              <a:pPr algn="r">
                <a:defRPr sz="1200">
                  <a:solidFill>
                    <a:srgbClr val="888888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6815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7E9B3E-D755-4548-BC6C-E5C314B32FA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1123016"/>
              </p:ext>
            </p:extLst>
          </p:nvPr>
        </p:nvGraphicFramePr>
        <p:xfrm>
          <a:off x="391886" y="606425"/>
          <a:ext cx="11408228" cy="5837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9577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31E176F-D063-4EF9-9256-C10A8962F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726490"/>
              </p:ext>
            </p:extLst>
          </p:nvPr>
        </p:nvGraphicFramePr>
        <p:xfrm>
          <a:off x="391886" y="553453"/>
          <a:ext cx="11495314" cy="475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7436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599B98-0248-4975-9123-1A74E10AF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575202"/>
              </p:ext>
            </p:extLst>
          </p:nvPr>
        </p:nvGraphicFramePr>
        <p:xfrm>
          <a:off x="433136" y="812419"/>
          <a:ext cx="11454063" cy="23612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60874">
                  <a:extLst>
                    <a:ext uri="{9D8B030D-6E8A-4147-A177-3AD203B41FA5}">
                      <a16:colId xmlns:a16="http://schemas.microsoft.com/office/drawing/2014/main" val="2301618242"/>
                    </a:ext>
                  </a:extLst>
                </a:gridCol>
                <a:gridCol w="1265497">
                  <a:extLst>
                    <a:ext uri="{9D8B030D-6E8A-4147-A177-3AD203B41FA5}">
                      <a16:colId xmlns:a16="http://schemas.microsoft.com/office/drawing/2014/main" val="2578291169"/>
                    </a:ext>
                  </a:extLst>
                </a:gridCol>
                <a:gridCol w="1265497">
                  <a:extLst>
                    <a:ext uri="{9D8B030D-6E8A-4147-A177-3AD203B41FA5}">
                      <a16:colId xmlns:a16="http://schemas.microsoft.com/office/drawing/2014/main" val="1315878077"/>
                    </a:ext>
                  </a:extLst>
                </a:gridCol>
                <a:gridCol w="1265497">
                  <a:extLst>
                    <a:ext uri="{9D8B030D-6E8A-4147-A177-3AD203B41FA5}">
                      <a16:colId xmlns:a16="http://schemas.microsoft.com/office/drawing/2014/main" val="897035623"/>
                    </a:ext>
                  </a:extLst>
                </a:gridCol>
                <a:gridCol w="1265497">
                  <a:extLst>
                    <a:ext uri="{9D8B030D-6E8A-4147-A177-3AD203B41FA5}">
                      <a16:colId xmlns:a16="http://schemas.microsoft.com/office/drawing/2014/main" val="3389311103"/>
                    </a:ext>
                  </a:extLst>
                </a:gridCol>
                <a:gridCol w="1511898">
                  <a:extLst>
                    <a:ext uri="{9D8B030D-6E8A-4147-A177-3AD203B41FA5}">
                      <a16:colId xmlns:a16="http://schemas.microsoft.com/office/drawing/2014/main" val="4183332501"/>
                    </a:ext>
                  </a:extLst>
                </a:gridCol>
                <a:gridCol w="1819303">
                  <a:extLst>
                    <a:ext uri="{9D8B030D-6E8A-4147-A177-3AD203B41FA5}">
                      <a16:colId xmlns:a16="http://schemas.microsoft.com/office/drawing/2014/main" val="1291752964"/>
                    </a:ext>
                  </a:extLst>
                </a:gridCol>
              </a:tblGrid>
              <a:tr h="80048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Heroin Use: Year Trends, Past Month Use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2011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2013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2015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2017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2019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% Difference</a:t>
                      </a:r>
                    </a:p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Since 2017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0393974"/>
                  </a:ext>
                </a:extLst>
              </a:tr>
              <a:tr h="575761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u="sng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Grades 6-8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4.5%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1.3%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0.1%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0.5%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0.9%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80.0%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2083917"/>
                  </a:ext>
                </a:extLst>
              </a:tr>
              <a:tr h="505286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u="sng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Grades 9-12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9.3%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6.4%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1.0%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2.3%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1.5%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-34.8%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87666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792179-72AA-4258-81E8-3AD1CE75B0FD}"/>
              </a:ext>
            </a:extLst>
          </p:cNvPr>
          <p:cNvSpPr txBox="1"/>
          <p:nvPr/>
        </p:nvSpPr>
        <p:spPr>
          <a:xfrm>
            <a:off x="1878676" y="3790604"/>
            <a:ext cx="831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Heroin past month use for 2019, </a:t>
            </a:r>
          </a:p>
          <a:p>
            <a:pPr algn="ctr"/>
            <a:r>
              <a:rPr lang="en-US" sz="3600" dirty="0"/>
              <a:t>grades 6-12, was 1.2% or 25 students</a:t>
            </a:r>
          </a:p>
        </p:txBody>
      </p:sp>
    </p:spTree>
    <p:extLst>
      <p:ext uri="{BB962C8B-B14F-4D97-AF65-F5344CB8AC3E}">
        <p14:creationId xmlns:p14="http://schemas.microsoft.com/office/powerpoint/2010/main" val="1139675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5196-7CE8-4E39-8297-9B13CF101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Gambling and Gaming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37F22-1629-4FDA-A7CD-6A57F22C2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4" name="Group 97">
            <a:extLst>
              <a:ext uri="{FF2B5EF4-FFF2-40B4-BE49-F238E27FC236}">
                <a16:creationId xmlns:a16="http://schemas.microsoft.com/office/drawing/2014/main" id="{81745DA6-5DEC-44E8-844B-ACBD6704E177}"/>
              </a:ext>
            </a:extLst>
          </p:cNvPr>
          <p:cNvGrpSpPr/>
          <p:nvPr/>
        </p:nvGrpSpPr>
        <p:grpSpPr>
          <a:xfrm>
            <a:off x="4233" y="5715000"/>
            <a:ext cx="12192001" cy="1676400"/>
            <a:chOff x="0" y="0"/>
            <a:chExt cx="12192000" cy="1676400"/>
          </a:xfrm>
        </p:grpSpPr>
        <p:pic>
          <p:nvPicPr>
            <p:cNvPr id="5" name="BWSC19_footer_ppt.png">
              <a:extLst>
                <a:ext uri="{FF2B5EF4-FFF2-40B4-BE49-F238E27FC236}">
                  <a16:creationId xmlns:a16="http://schemas.microsoft.com/office/drawing/2014/main" id="{C7D8DFBD-1C33-4938-A575-4F010701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9" b="39"/>
            <a:stretch>
              <a:fillRect/>
            </a:stretch>
          </p:blipFill>
          <p:spPr>
            <a:xfrm>
              <a:off x="0" y="0"/>
              <a:ext cx="12192000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Shape 96">
              <a:extLst>
                <a:ext uri="{FF2B5EF4-FFF2-40B4-BE49-F238E27FC236}">
                  <a16:creationId xmlns:a16="http://schemas.microsoft.com/office/drawing/2014/main" id="{98382B81-A92E-4305-96BD-765A97429C58}"/>
                </a:ext>
              </a:extLst>
            </p:cNvPr>
            <p:cNvSpPr/>
            <p:nvPr/>
          </p:nvSpPr>
          <p:spPr>
            <a:xfrm>
              <a:off x="0" y="1346200"/>
              <a:ext cx="121920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t">
              <a:noAutofit/>
            </a:bodyPr>
            <a:lstStyle/>
            <a:p>
              <a:pPr algn="r">
                <a:defRPr sz="1200">
                  <a:solidFill>
                    <a:srgbClr val="888888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2779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0D4C-739F-4FB5-9997-65FDD4F0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71" y="5514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Garamond" panose="02020404030301010803" pitchFamily="18" charset="0"/>
              </a:rPr>
              <a:t>8.9% of students reported gambling at least once in </a:t>
            </a:r>
            <a:br>
              <a:rPr lang="en-US" sz="3600" dirty="0">
                <a:latin typeface="Garamond" panose="02020404030301010803" pitchFamily="18" charset="0"/>
              </a:rPr>
            </a:br>
            <a:r>
              <a:rPr lang="en-US" sz="3600" dirty="0">
                <a:latin typeface="Garamond" panose="02020404030301010803" pitchFamily="18" charset="0"/>
              </a:rPr>
              <a:t>30-days for grades 6-12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20A584-2192-4AA2-B37B-8AAC3B2CA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610299"/>
              </p:ext>
            </p:extLst>
          </p:nvPr>
        </p:nvGraphicFramePr>
        <p:xfrm>
          <a:off x="409074" y="346075"/>
          <a:ext cx="11502189" cy="516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098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535" y="931554"/>
            <a:ext cx="2660686" cy="306977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Why prevention and early intervention are essential</a:t>
            </a: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1662B5-43BB-43DA-83AA-F8BFF74C0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823882"/>
              </p:ext>
            </p:extLst>
          </p:nvPr>
        </p:nvGraphicFramePr>
        <p:xfrm>
          <a:off x="4918988" y="1262199"/>
          <a:ext cx="6635703" cy="504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C2B441C-9DBD-4231-9E71-876B72246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821" y="4001325"/>
            <a:ext cx="3007519" cy="21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50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B56CF90-48D4-4EB3-8A7D-9E393D3F8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103414"/>
              </p:ext>
            </p:extLst>
          </p:nvPr>
        </p:nvGraphicFramePr>
        <p:xfrm>
          <a:off x="336884" y="240632"/>
          <a:ext cx="11478127" cy="625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60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F226386-F48D-4F42-94CB-DD469240A5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085241"/>
              </p:ext>
            </p:extLst>
          </p:nvPr>
        </p:nvGraphicFramePr>
        <p:xfrm>
          <a:off x="312821" y="168443"/>
          <a:ext cx="11526253" cy="642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139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4203-E88E-47A3-A49C-B17214AF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9" y="365126"/>
            <a:ext cx="11321935" cy="101478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Past Month Substance Use Associations with Student Feelings and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E591C-8D7A-4827-965A-C9CD129E4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14"/>
            <a:ext cx="10515600" cy="479704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The following list includes youth reported experiences and perceptions that are </a:t>
            </a:r>
            <a:r>
              <a:rPr lang="en-US" b="1" dirty="0">
                <a:latin typeface="Garamond" panose="02020404030301010803" pitchFamily="18" charset="0"/>
              </a:rPr>
              <a:t>statistically (significantly) associated</a:t>
            </a:r>
            <a:r>
              <a:rPr lang="en-US" dirty="0">
                <a:latin typeface="Garamond" panose="02020404030301010803" pitchFamily="18" charset="0"/>
              </a:rPr>
              <a:t> with past 30-day use of any substances.  </a:t>
            </a:r>
            <a:endParaRPr lang="en-US" sz="900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Enfield youth in grades 6-12 who have used any substances in the past 30-days are…..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More likely to feel unsafe at school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Less likely to feel accepted at school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Less likely to feel accepted by adults at school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Less likely to feel school rules are applied to them in a fair way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Less likely to feel that their school helps students who are struggling emotionally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Less likely to feel their school leaders support an environment that helps students learn </a:t>
            </a:r>
            <a:endParaRPr lang="en-US" sz="2800" dirty="0">
              <a:latin typeface="Garamond" panose="02020404030301010803" pitchFamily="18" charset="0"/>
            </a:endParaRPr>
          </a:p>
          <a:p>
            <a:pPr lvl="1"/>
            <a:r>
              <a:rPr lang="en-US" dirty="0">
                <a:latin typeface="Garamond" panose="02020404030301010803" pitchFamily="18" charset="0"/>
              </a:rPr>
              <a:t>Less likely to feel welcome at school</a:t>
            </a:r>
            <a:endParaRPr lang="en-US" sz="2800" dirty="0">
              <a:latin typeface="Garamond" panose="02020404030301010803" pitchFamily="18" charset="0"/>
            </a:endParaRPr>
          </a:p>
          <a:p>
            <a:pPr lvl="1"/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93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DE342-F769-4620-BC27-5EEF35812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Enfield youth in grades 6-12 who have used any substances in the past 30-days are…..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Less likely to feel that their parents think of school as a positive place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More likely to feel lonely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More likely to feel “sad most of the time”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Less likely to believe that their life is going in a positive direction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More likely to have had thoughts of self-harm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More likely to have hurt themselves on purpose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More likely to have had a boyfriend or girlfriend hit, slap or hurt them on purpose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More likely to have felt anxious or nervous, so much it affected school or other life areas negatively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10D171-B379-4051-B077-4F80BA9F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Past Month Substance Use Associations with Student Feelings and Behaviors-Continued…</a:t>
            </a:r>
          </a:p>
        </p:txBody>
      </p:sp>
    </p:spTree>
    <p:extLst>
      <p:ext uri="{BB962C8B-B14F-4D97-AF65-F5344CB8AC3E}">
        <p14:creationId xmlns:p14="http://schemas.microsoft.com/office/powerpoint/2010/main" val="1947425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69F8-D9A4-40D2-9210-8FB208296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Enfield youth in grades 6-12 who have used any substances in the past 30-days are…..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More likely to have been so sad or hopeless it stopped them from doing usual activities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More likely to have seriously considered suicide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Less likely to think use of cigarettes, alcohol, marijuana, prescription drugs and gambling of having moderate or great risk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Less likely to think their parents disapprove of cigarettes, alcohol, marijuana, prescription drugs, heroin and gambling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Less likely to think their peers disapprove of cigarettes, alcohol, marijuana, prescription drugs, heroin and gambling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More likely to have experienced bullying their lifetime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EDD07C-2BB1-4CBB-9E65-392AB33B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Past Month Substance Use Associations with Student Feelings and Behaviors-Continued…</a:t>
            </a:r>
          </a:p>
        </p:txBody>
      </p:sp>
    </p:spTree>
    <p:extLst>
      <p:ext uri="{BB962C8B-B14F-4D97-AF65-F5344CB8AC3E}">
        <p14:creationId xmlns:p14="http://schemas.microsoft.com/office/powerpoint/2010/main" val="2492708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5896-AD11-473B-8B7C-0F09F083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00834-A969-49A5-BDB1-AB9057F06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411"/>
            <a:ext cx="10515600" cy="517946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We want to “hear from you”….online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In the Zoom chat you will </a:t>
            </a:r>
            <a:r>
              <a:rPr lang="en-US" sz="3200" u="sng" dirty="0">
                <a:latin typeface="Garamond" panose="02020404030301010803" pitchFamily="18" charset="0"/>
              </a:rPr>
              <a:t>see a link to an online form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To access the form, </a:t>
            </a:r>
            <a:r>
              <a:rPr lang="en-US" sz="3200" u="sng" dirty="0">
                <a:latin typeface="Garamond" panose="02020404030301010803" pitchFamily="18" charset="0"/>
              </a:rPr>
              <a:t>please copy and paste the link into your Internet browser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In the form note the top 3-5 conclusions you have from reviewing these data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If you have trouble copying and pasting the link, Colleen can send it to you via email.</a:t>
            </a:r>
          </a:p>
          <a:p>
            <a:pPr marL="0" indent="0" algn="ctr">
              <a:buNone/>
            </a:pPr>
            <a:r>
              <a:rPr lang="en-US" sz="3200" i="1" dirty="0">
                <a:latin typeface="Garamond" panose="02020404030301010803" pitchFamily="18" charset="0"/>
              </a:rPr>
              <a:t>Your noted conclusions will help guide next steps for ETC to use data to plan to best address youth substance use needs in the community </a:t>
            </a:r>
          </a:p>
          <a:p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58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9314-ACE5-4BD0-8AB6-F10F80CE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3" y="365125"/>
            <a:ext cx="11071167" cy="1325563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Link to Online Response Form: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F87AA-1AF9-4A70-96C6-AA1CE4F50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3" y="1825625"/>
            <a:ext cx="1153806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Garamond" panose="02020404030301010803" pitchFamily="18" charset="0"/>
                <a:hlinkClick r:id="rId2"/>
              </a:rPr>
              <a:t>https://www.surveymonkey.com/r/ETCSURVEYRESPONSE</a:t>
            </a:r>
            <a:endParaRPr lang="en-US" sz="3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4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5" y="482139"/>
            <a:ext cx="9638558" cy="16569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Garamond" panose="02020404030301010803" pitchFamily="18" charset="0"/>
              </a:rPr>
              <a:t>Why prevention and early intervention are essential</a:t>
            </a:r>
            <a:r>
              <a:rPr lang="en-US" dirty="0"/>
              <a:t>….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72BFA3-8C88-4F01-91A3-5E1C29459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789011"/>
              </p:ext>
            </p:extLst>
          </p:nvPr>
        </p:nvGraphicFramePr>
        <p:xfrm>
          <a:off x="2354509" y="2260309"/>
          <a:ext cx="9449563" cy="411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565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A28A50-5B5D-4263-AC7D-35373D69E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3" y="565265"/>
            <a:ext cx="975914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0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ACA79-386B-4A82-9467-31FE99B3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Student Survey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3BF44-68CE-4EAE-9A6B-19AF5C3CA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November 2019, students from John F. Kennedy Middle School (JFK, grades 6-8) and Enfield High School (EHS, grades 9-12The survey was completely anonymous, no identifying information was collected </a:t>
            </a:r>
          </a:p>
          <a:p>
            <a:r>
              <a:rPr lang="en-US" dirty="0">
                <a:latin typeface="Garamond" panose="02020404030301010803" pitchFamily="18" charset="0"/>
              </a:rPr>
              <a:t>Parents had the opportunity to “opt out” their survey, using a passive consent procedure.</a:t>
            </a:r>
          </a:p>
          <a:p>
            <a:r>
              <a:rPr lang="en-US" dirty="0">
                <a:latin typeface="Garamond" panose="02020404030301010803" pitchFamily="18" charset="0"/>
              </a:rPr>
              <a:t>Students were provided verbal and written instructions and were told the survey was anonymous and voluntary.</a:t>
            </a:r>
          </a:p>
          <a:p>
            <a:r>
              <a:rPr lang="en-US" dirty="0">
                <a:latin typeface="Garamond" panose="02020404030301010803" pitchFamily="18" charset="0"/>
              </a:rPr>
              <a:t>This survey has been implemented with students in Enfield every two years since 2009.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746D-492F-4AA2-8A85-71589C7B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46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Response Rate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CDDE12A-508F-4EB8-87DD-110359F14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182126"/>
              </p:ext>
            </p:extLst>
          </p:nvPr>
        </p:nvGraphicFramePr>
        <p:xfrm>
          <a:off x="553453" y="986589"/>
          <a:ext cx="10996863" cy="5852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92660">
                  <a:extLst>
                    <a:ext uri="{9D8B030D-6E8A-4147-A177-3AD203B41FA5}">
                      <a16:colId xmlns:a16="http://schemas.microsoft.com/office/drawing/2014/main" val="1824040234"/>
                    </a:ext>
                  </a:extLst>
                </a:gridCol>
                <a:gridCol w="2252608">
                  <a:extLst>
                    <a:ext uri="{9D8B030D-6E8A-4147-A177-3AD203B41FA5}">
                      <a16:colId xmlns:a16="http://schemas.microsoft.com/office/drawing/2014/main" val="267380782"/>
                    </a:ext>
                  </a:extLst>
                </a:gridCol>
                <a:gridCol w="2248209">
                  <a:extLst>
                    <a:ext uri="{9D8B030D-6E8A-4147-A177-3AD203B41FA5}">
                      <a16:colId xmlns:a16="http://schemas.microsoft.com/office/drawing/2014/main" val="313563802"/>
                    </a:ext>
                  </a:extLst>
                </a:gridCol>
                <a:gridCol w="2503386">
                  <a:extLst>
                    <a:ext uri="{9D8B030D-6E8A-4147-A177-3AD203B41FA5}">
                      <a16:colId xmlns:a16="http://schemas.microsoft.com/office/drawing/2014/main" val="4229370842"/>
                    </a:ext>
                  </a:extLst>
                </a:gridCol>
              </a:tblGrid>
              <a:tr h="862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  <a:latin typeface="Garamond" panose="02020404030301010803" pitchFamily="18" charset="0"/>
                        </a:rPr>
                        <a:t>Sample Response Rates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Sample Count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Population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Count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Response Rate (%)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1343760"/>
                  </a:ext>
                </a:extLst>
              </a:tr>
              <a:tr h="447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Grade 6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290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327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88.69%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0602648"/>
                  </a:ext>
                </a:extLst>
              </a:tr>
              <a:tr h="447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Grade 7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293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382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76.70%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1754685"/>
                  </a:ext>
                </a:extLst>
              </a:tr>
              <a:tr h="426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Grade 8 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357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381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93.70%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9416536"/>
                  </a:ext>
                </a:extLst>
              </a:tr>
              <a:tr h="447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Grade 9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322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433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74.36%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0892214"/>
                  </a:ext>
                </a:extLst>
              </a:tr>
              <a:tr h="447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Grade 10 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305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364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83.79%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4348426"/>
                  </a:ext>
                </a:extLst>
              </a:tr>
              <a:tr h="447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Grade 11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313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367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85.29%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9174585"/>
                  </a:ext>
                </a:extLst>
              </a:tr>
              <a:tr h="447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Grade 12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235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348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67.53%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3536164"/>
                  </a:ext>
                </a:extLst>
              </a:tr>
              <a:tr h="447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Grades 6-8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940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1090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86.24%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380454"/>
                  </a:ext>
                </a:extLst>
              </a:tr>
              <a:tr h="447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Grades 9-12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1175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1512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77.71%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5378503"/>
                  </a:ext>
                </a:extLst>
              </a:tr>
              <a:tr h="447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Grades 6-12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aramond" panose="02020404030301010803" pitchFamily="18" charset="0"/>
                        </a:rPr>
                        <a:t>2115</a:t>
                      </a:r>
                      <a:endParaRPr lang="en-US" sz="3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2602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Garamond" panose="02020404030301010803" pitchFamily="18" charset="0"/>
                        </a:rPr>
                        <a:t>81.28%</a:t>
                      </a:r>
                      <a:endParaRPr lang="en-US" sz="3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4703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10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5DC5-3365-4199-A971-E6E2BE0E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Race, Ethnicity and Gender Identity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6DADE6-7731-4B41-B657-DF3D60D84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4133"/>
              </p:ext>
            </p:extLst>
          </p:nvPr>
        </p:nvGraphicFramePr>
        <p:xfrm>
          <a:off x="7507638" y="2144684"/>
          <a:ext cx="4196682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957">
                  <a:extLst>
                    <a:ext uri="{9D8B030D-6E8A-4147-A177-3AD203B41FA5}">
                      <a16:colId xmlns:a16="http://schemas.microsoft.com/office/drawing/2014/main" val="1949958067"/>
                    </a:ext>
                  </a:extLst>
                </a:gridCol>
                <a:gridCol w="2643725">
                  <a:extLst>
                    <a:ext uri="{9D8B030D-6E8A-4147-A177-3AD203B41FA5}">
                      <a16:colId xmlns:a16="http://schemas.microsoft.com/office/drawing/2014/main" val="1382603902"/>
                    </a:ext>
                  </a:extLst>
                </a:gridCol>
              </a:tblGrid>
              <a:tr h="1031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baseline="0" dirty="0">
                          <a:effectLst/>
                          <a:latin typeface="Garamond" panose="02020404030301010803" pitchFamily="18" charset="0"/>
                        </a:rPr>
                        <a:t> Gender Identity</a:t>
                      </a:r>
                      <a:endParaRPr lang="en-US" sz="2400" b="1" i="0" u="none" strike="noStrike" baseline="0" dirty="0">
                        <a:solidFill>
                          <a:srgbClr val="333399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baseline="0" dirty="0">
                          <a:effectLst/>
                          <a:latin typeface="Garamond" panose="02020404030301010803" pitchFamily="18" charset="0"/>
                        </a:rPr>
                        <a:t>Total Number</a:t>
                      </a:r>
                      <a:endParaRPr lang="en-US" sz="2400" b="1" i="0" u="none" strike="noStrike" baseline="0" dirty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123309"/>
                  </a:ext>
                </a:extLst>
              </a:tr>
              <a:tr h="6146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baseline="0" dirty="0">
                          <a:effectLst/>
                          <a:latin typeface="Garamond" panose="02020404030301010803" pitchFamily="18" charset="0"/>
                        </a:rPr>
                        <a:t>Male</a:t>
                      </a:r>
                      <a:endParaRPr lang="en-US" sz="2400" b="0" i="0" u="none" strike="noStrike" baseline="0" dirty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5261391"/>
                  </a:ext>
                </a:extLst>
              </a:tr>
              <a:tr h="6146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baseline="0">
                          <a:effectLst/>
                          <a:latin typeface="Garamond" panose="02020404030301010803" pitchFamily="18" charset="0"/>
                        </a:rPr>
                        <a:t>Female</a:t>
                      </a:r>
                      <a:endParaRPr lang="en-US" sz="2400" b="0" i="0" u="none" strike="noStrike" baseline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1,004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9422796"/>
                  </a:ext>
                </a:extLst>
              </a:tr>
              <a:tr h="10312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baseline="0" dirty="0">
                          <a:effectLst/>
                          <a:latin typeface="Garamond" panose="02020404030301010803" pitchFamily="18" charset="0"/>
                        </a:rPr>
                        <a:t>Did not Identify</a:t>
                      </a:r>
                      <a:endParaRPr lang="en-US" sz="2400" b="0" i="0" u="none" strike="noStrike" baseline="0" dirty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4170329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FEF8779-DA1A-47AE-9A9D-3535210DC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079114"/>
              </p:ext>
            </p:extLst>
          </p:nvPr>
        </p:nvGraphicFramePr>
        <p:xfrm>
          <a:off x="487680" y="1607185"/>
          <a:ext cx="5846618" cy="454471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418012">
                  <a:extLst>
                    <a:ext uri="{9D8B030D-6E8A-4147-A177-3AD203B41FA5}">
                      <a16:colId xmlns:a16="http://schemas.microsoft.com/office/drawing/2014/main" val="1629385314"/>
                    </a:ext>
                  </a:extLst>
                </a:gridCol>
                <a:gridCol w="1428606">
                  <a:extLst>
                    <a:ext uri="{9D8B030D-6E8A-4147-A177-3AD203B41FA5}">
                      <a16:colId xmlns:a16="http://schemas.microsoft.com/office/drawing/2014/main" val="1675361256"/>
                    </a:ext>
                  </a:extLst>
                </a:gridCol>
              </a:tblGrid>
              <a:tr h="665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</a:rPr>
                        <a:t>Sample Size by Race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>
                          <a:effectLst/>
                          <a:latin typeface="Garamond" panose="02020404030301010803" pitchFamily="18" charset="0"/>
                        </a:rPr>
                        <a:t>Grades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>
                          <a:effectLst/>
                          <a:latin typeface="Garamond" panose="02020404030301010803" pitchFamily="18" charset="0"/>
                        </a:rPr>
                        <a:t>6-12</a:t>
                      </a:r>
                      <a:endParaRPr lang="en-US" sz="28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515184"/>
                  </a:ext>
                </a:extLst>
              </a:tr>
              <a:tr h="46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</a:rPr>
                        <a:t>White Non-Hispanic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>
                          <a:effectLst/>
                          <a:latin typeface="Garamond" panose="02020404030301010803" pitchFamily="18" charset="0"/>
                        </a:rPr>
                        <a:t>66.5%</a:t>
                      </a:r>
                      <a:endParaRPr lang="en-US" sz="28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777472"/>
                  </a:ext>
                </a:extLst>
              </a:tr>
              <a:tr h="472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</a:rPr>
                        <a:t>Black Non-Hispanic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>
                          <a:effectLst/>
                          <a:latin typeface="Garamond" panose="02020404030301010803" pitchFamily="18" charset="0"/>
                        </a:rPr>
                        <a:t>6.0%</a:t>
                      </a:r>
                      <a:endParaRPr lang="en-US" sz="28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6963826"/>
                  </a:ext>
                </a:extLst>
              </a:tr>
              <a:tr h="46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</a:rPr>
                        <a:t>Hispanic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>
                          <a:effectLst/>
                          <a:latin typeface="Garamond" panose="02020404030301010803" pitchFamily="18" charset="0"/>
                        </a:rPr>
                        <a:t>18.4%</a:t>
                      </a:r>
                      <a:endParaRPr lang="en-US" sz="28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1151596"/>
                  </a:ext>
                </a:extLst>
              </a:tr>
              <a:tr h="472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</a:rPr>
                        <a:t>Asian/Pacific Islander Non-Hispanic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</a:rPr>
                        <a:t>3.4%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1760573"/>
                  </a:ext>
                </a:extLst>
              </a:tr>
              <a:tr h="500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</a:rPr>
                        <a:t>Other races specified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</a:rPr>
                        <a:t>5.0%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911575"/>
                  </a:ext>
                </a:extLst>
              </a:tr>
              <a:tr h="47251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</a:rPr>
                        <a:t>Total “Other”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</a:rPr>
                        <a:t>8.4%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0222043"/>
                  </a:ext>
                </a:extLst>
              </a:tr>
              <a:tr h="472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</a:rPr>
                        <a:t>Not Specified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8145" algn="l"/>
                        </a:tabLs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</a:rPr>
                        <a:t>0.7%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2916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134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9BBB6E5C1494C896B945C0EADA824" ma:contentTypeVersion="12" ma:contentTypeDescription="Create a new document." ma:contentTypeScope="" ma:versionID="e7cc289415d2268dbf74ecfdefcaa4c2">
  <xsd:schema xmlns:xsd="http://www.w3.org/2001/XMLSchema" xmlns:xs="http://www.w3.org/2001/XMLSchema" xmlns:p="http://schemas.microsoft.com/office/2006/metadata/properties" xmlns:ns3="465b196d-4047-4b73-a0a2-b054bf993d41" xmlns:ns4="6288fca5-19e1-4da6-9b2d-55b84fcdbb9a" targetNamespace="http://schemas.microsoft.com/office/2006/metadata/properties" ma:root="true" ma:fieldsID="b03bcfce198d3b58630af108582254de" ns3:_="" ns4:_="">
    <xsd:import namespace="465b196d-4047-4b73-a0a2-b054bf993d41"/>
    <xsd:import namespace="6288fca5-19e1-4da6-9b2d-55b84fcdbb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b196d-4047-4b73-a0a2-b054bf993d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8fca5-19e1-4da6-9b2d-55b84fcdb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82ADF3-4B8E-4E11-B238-639151AD6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b196d-4047-4b73-a0a2-b054bf993d41"/>
    <ds:schemaRef ds:uri="6288fca5-19e1-4da6-9b2d-55b84fcdb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CC91B8-CE29-476D-9044-9245D9207D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8B7E8-7B9A-4398-A17C-F3E381686AC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7062</TotalTime>
  <Words>1624</Words>
  <Application>Microsoft Office PowerPoint</Application>
  <PresentationFormat>Widescreen</PresentationFormat>
  <Paragraphs>224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Garamond</vt:lpstr>
      <vt:lpstr>Office Theme</vt:lpstr>
      <vt:lpstr>Enfield Student Survey Outcomes 2019</vt:lpstr>
      <vt:lpstr>ETC Vision &amp; Mission</vt:lpstr>
      <vt:lpstr>SAMHSA’s Strategic Prevention Framework and How Data Are Applied</vt:lpstr>
      <vt:lpstr>Why prevention and early intervention are essential.</vt:lpstr>
      <vt:lpstr>Why prevention and early intervention are essential….</vt:lpstr>
      <vt:lpstr>PowerPoint Presentation</vt:lpstr>
      <vt:lpstr>Student Survey Background</vt:lpstr>
      <vt:lpstr>Response Rate </vt:lpstr>
      <vt:lpstr>Race, Ethnicity and Gender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Perceptions of Substance Use-Risk Factors</vt:lpstr>
      <vt:lpstr>PowerPoint Presentation</vt:lpstr>
      <vt:lpstr>PowerPoint Presentation</vt:lpstr>
      <vt:lpstr>PowerPoint Presentation</vt:lpstr>
      <vt:lpstr>Tobacco and E-Cigarette Use </vt:lpstr>
      <vt:lpstr>PowerPoint Presentation</vt:lpstr>
      <vt:lpstr>PowerPoint Presentation</vt:lpstr>
      <vt:lpstr>Alcohol Use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Marijuana Use </vt:lpstr>
      <vt:lpstr>PowerPoint Presentation</vt:lpstr>
      <vt:lpstr>PowerPoint Presentation</vt:lpstr>
      <vt:lpstr>PowerPoint Presentation</vt:lpstr>
      <vt:lpstr>Prescription Drug and  Heroin Use </vt:lpstr>
      <vt:lpstr>PowerPoint Presentation</vt:lpstr>
      <vt:lpstr>PowerPoint Presentation</vt:lpstr>
      <vt:lpstr>PowerPoint Presentation</vt:lpstr>
      <vt:lpstr>Gambling and Gaming</vt:lpstr>
      <vt:lpstr>8.9% of students reported gambling at least once in  30-days for grades 6-12 </vt:lpstr>
      <vt:lpstr>PowerPoint Presentation</vt:lpstr>
      <vt:lpstr>PowerPoint Presentation</vt:lpstr>
      <vt:lpstr>Past Month Substance Use Associations with Student Feelings and Behaviors</vt:lpstr>
      <vt:lpstr>Past Month Substance Use Associations with Student Feelings and Behaviors-Continued…</vt:lpstr>
      <vt:lpstr>Past Month Substance Use Associations with Student Feelings and Behaviors-Continued…</vt:lpstr>
      <vt:lpstr>Conclusion</vt:lpstr>
      <vt:lpstr>Link to Online Response Form: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Wethersfield Youth Services Youth Voices Count Survey Results, March 2020</dc:title>
  <dc:creator>Bonnie Smith</dc:creator>
  <cp:lastModifiedBy>Guerreri, Cynthia</cp:lastModifiedBy>
  <cp:revision>40</cp:revision>
  <dcterms:created xsi:type="dcterms:W3CDTF">2020-03-01T16:37:55Z</dcterms:created>
  <dcterms:modified xsi:type="dcterms:W3CDTF">2020-07-28T19:07:57Z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0x010100C3B9BBB6E5C1494C896B945C0EADA824</vt:lpwstr>
  </property>
</Properties>
</file>